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1" r:id="rId2"/>
  </p:sldMasterIdLst>
  <p:notesMasterIdLst>
    <p:notesMasterId r:id="rId28"/>
  </p:notesMasterIdLst>
  <p:sldIdLst>
    <p:sldId id="256" r:id="rId3"/>
    <p:sldId id="257" r:id="rId4"/>
    <p:sldId id="295" r:id="rId5"/>
    <p:sldId id="307" r:id="rId6"/>
    <p:sldId id="344" r:id="rId7"/>
    <p:sldId id="354" r:id="rId8"/>
    <p:sldId id="345" r:id="rId9"/>
    <p:sldId id="355" r:id="rId10"/>
    <p:sldId id="315" r:id="rId11"/>
    <p:sldId id="357" r:id="rId12"/>
    <p:sldId id="359" r:id="rId13"/>
    <p:sldId id="294" r:id="rId14"/>
    <p:sldId id="298" r:id="rId15"/>
    <p:sldId id="362" r:id="rId16"/>
    <p:sldId id="363" r:id="rId17"/>
    <p:sldId id="361" r:id="rId18"/>
    <p:sldId id="360" r:id="rId19"/>
    <p:sldId id="364" r:id="rId20"/>
    <p:sldId id="267" r:id="rId21"/>
    <p:sldId id="301" r:id="rId22"/>
    <p:sldId id="305" r:id="rId23"/>
    <p:sldId id="365" r:id="rId24"/>
    <p:sldId id="366" r:id="rId25"/>
    <p:sldId id="273" r:id="rId26"/>
    <p:sldId id="303" r:id="rId2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ssen, Dick" initials="DJ" lastIdx="1" clrIdx="0">
    <p:extLst>
      <p:ext uri="{19B8F6BF-5375-455C-9EA6-DF929625EA0E}">
        <p15:presenceInfo xmlns:p15="http://schemas.microsoft.com/office/powerpoint/2012/main" userId="S::Dick.Janssen@radboudumc.nl::fd6f0157-e41c-4aed-bfed-6b9b76de94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3DF61-E558-4065-996B-18010F599B6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C7244-371F-4469-9CF5-F5374776BF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C43524-F648-4B37-8452-629C5EC3149F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59" name="Groep 58"/>
          <p:cNvGrpSpPr/>
          <p:nvPr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445500"/>
            <a:ext cx="8100000" cy="31593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752597"/>
            <a:ext cx="7452000" cy="400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237657"/>
            <a:ext cx="7452000" cy="400050"/>
          </a:xfrm>
        </p:spPr>
        <p:txBody>
          <a:bodyPr>
            <a:noAutofit/>
          </a:bodyPr>
          <a:lstStyle>
            <a:lvl1pPr marL="0" indent="0" algn="l">
              <a:lnSpc>
                <a:spcPts val="3150"/>
              </a:lnSpc>
              <a:buNone/>
              <a:defRPr sz="300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3969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1" y="3058691"/>
            <a:ext cx="5346157" cy="4762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1" y="4698000"/>
            <a:ext cx="2426807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4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752597"/>
            <a:ext cx="7452000" cy="400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237657"/>
            <a:ext cx="7452000" cy="400050"/>
          </a:xfrm>
        </p:spPr>
        <p:txBody>
          <a:bodyPr>
            <a:noAutofit/>
          </a:bodyPr>
          <a:lstStyle>
            <a:lvl1pPr marL="0" indent="0" algn="l">
              <a:lnSpc>
                <a:spcPts val="3150"/>
              </a:lnSpc>
              <a:buNone/>
              <a:defRPr sz="30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3969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1" y="3058691"/>
            <a:ext cx="5346157" cy="4762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1" y="4698000"/>
            <a:ext cx="2426807" cy="2268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445500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229005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14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5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98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237657"/>
            <a:ext cx="8100000" cy="400050"/>
          </a:xfrm>
        </p:spPr>
        <p:txBody>
          <a:bodyPr>
            <a:noAutofit/>
          </a:bodyPr>
          <a:lstStyle>
            <a:lvl1pPr marL="0" indent="0" algn="l">
              <a:lnSpc>
                <a:spcPts val="3150"/>
              </a:lnSpc>
              <a:buNone/>
              <a:defRPr sz="30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3121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53258"/>
            <a:ext cx="8100000" cy="4000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1" y="1239300"/>
            <a:ext cx="3974900" cy="3094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grafiek wilt toevoegen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239001"/>
            <a:ext cx="4039200" cy="30936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14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5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99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53258"/>
            <a:ext cx="8100000" cy="4000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239300"/>
            <a:ext cx="4039200" cy="3094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1" y="1239300"/>
            <a:ext cx="3974900" cy="3094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14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5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382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53258"/>
            <a:ext cx="8100000" cy="4000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1" y="1239300"/>
            <a:ext cx="8101000" cy="3094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14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5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650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1" y="444699"/>
            <a:ext cx="8101000" cy="388880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14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5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2799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65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5034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4637505"/>
            <a:ext cx="8263020" cy="3745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4455000"/>
            <a:ext cx="648000" cy="69693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22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304800" y="333375"/>
            <a:ext cx="8686800" cy="39909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102">
            <a:extLst>
              <a:ext uri="{FF2B5EF4-FFF2-40B4-BE49-F238E27FC236}">
                <a16:creationId xmlns:a16="http://schemas.microsoft.com/office/drawing/2014/main" id="{6CCCEF5B-995F-4552-A29A-056284546F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94363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A7142A87-6F2D-4C30-B59F-0A5271D4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2-12-2008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27A0AEB7-FC85-46A5-AEF5-C0A70E10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0F859B8D-5341-4C20-9916-836CACF1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5DD3-AA1E-4D26-91DF-286FE6634220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027476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686800" cy="8572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65200" y="1238250"/>
            <a:ext cx="3810000" cy="30861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927600" y="1238250"/>
            <a:ext cx="3810000" cy="3086100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Rectangle 102">
            <a:extLst>
              <a:ext uri="{FF2B5EF4-FFF2-40B4-BE49-F238E27FC236}">
                <a16:creationId xmlns:a16="http://schemas.microsoft.com/office/drawing/2014/main" id="{B3E312BD-39A7-4DAA-B7A5-94495F96F7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UMC St Radboud </a:t>
            </a:r>
          </a:p>
        </p:txBody>
      </p:sp>
    </p:spTree>
    <p:extLst>
      <p:ext uri="{BB962C8B-B14F-4D97-AF65-F5344CB8AC3E}">
        <p14:creationId xmlns:p14="http://schemas.microsoft.com/office/powerpoint/2010/main" val="33487397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9184"/>
            <a:ext cx="7886700" cy="34735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28650" y="826535"/>
            <a:ext cx="6858000" cy="33264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6A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" y="4869456"/>
            <a:ext cx="4487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625C31-2DBA-49EA-87D1-F93491E045C2}" type="slidenum">
              <a:rPr lang="en-CA" sz="1200" smtClean="0"/>
              <a:pPr/>
              <a:t>‹nr.›</a:t>
            </a:fld>
            <a:endParaRPr lang="en-CA" sz="120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1B7E7AC-0669-E645-83A3-789608B2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2853"/>
            <a:ext cx="7886700" cy="551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2400" b="0" i="0" u="none" strike="noStrike" kern="1200" cap="none" spc="225" normalizeH="0" baseline="0" noProof="0" dirty="0">
                <a:ln>
                  <a:noFill/>
                </a:ln>
                <a:solidFill>
                  <a:srgbClr val="006AB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ADD 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87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172D-9CA1-494C-BF9E-998A39AF96BF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396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&lt;Datum&gt;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&lt;Titel van de presentatie&gt;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grafiek wilt toevoegen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grpSp>
        <p:nvGrpSpPr>
          <p:cNvPr id="25" name="Groep 24"/>
          <p:cNvGrpSpPr/>
          <p:nvPr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811400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53258"/>
            <a:ext cx="8100000" cy="400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360976"/>
            <a:ext cx="8100000" cy="3094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14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5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14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5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&lt;Titel van de presentatie&gt;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14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5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522000" y="445500"/>
            <a:ext cx="8100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18" name="Rechthoek 17"/>
          <p:cNvSpPr/>
          <p:nvPr userDrawn="1"/>
        </p:nvSpPr>
        <p:spPr>
          <a:xfrm>
            <a:off x="522000" y="4698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4811400"/>
            <a:ext cx="1104790" cy="1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1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hf sldNum="0" hdr="0" ftr="0" dt="0"/>
  <p:txStyles>
    <p:titleStyle>
      <a:lvl1pPr algn="l" defTabSz="685800" rtl="0" eaLnBrk="1" latinLnBrk="0" hangingPunct="1">
        <a:lnSpc>
          <a:spcPts val="315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1697" indent="-241697" algn="l" defTabSz="685800" rtl="0" eaLnBrk="1" latinLnBrk="0" hangingPunct="1">
        <a:lnSpc>
          <a:spcPts val="1875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85775" indent="-244079" algn="l" defTabSz="685800" rtl="0" eaLnBrk="1" latinLnBrk="0" hangingPunct="1">
        <a:lnSpc>
          <a:spcPts val="1875"/>
        </a:lnSpc>
        <a:spcBef>
          <a:spcPts val="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7472" indent="-242888" algn="l" defTabSz="685800" rtl="0" eaLnBrk="1" latinLnBrk="0" hangingPunct="1">
        <a:lnSpc>
          <a:spcPts val="1875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0360" indent="-241697" algn="l" defTabSz="685800" rtl="0" eaLnBrk="1" latinLnBrk="0" hangingPunct="1">
        <a:lnSpc>
          <a:spcPts val="1875"/>
        </a:lnSpc>
        <a:spcBef>
          <a:spcPts val="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14438" indent="-242888" algn="l" defTabSz="685800" rtl="0" eaLnBrk="1" latinLnBrk="0" hangingPunct="1">
        <a:lnSpc>
          <a:spcPts val="1875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2B4A3-8972-4C70-9FFA-A197A09ACD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GETSBI studie</a:t>
            </a:r>
            <a:endParaRPr lang="en-GB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A628C1-2165-4969-8EE1-7F2FE5668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871554-A067-41BF-8776-A386B2351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maart-2025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225068-90DE-7AEE-4E21-201066274E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0821" y="2345391"/>
            <a:ext cx="5468478" cy="1470213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73964F1F-D8EA-8F5E-16CA-E0F4A2D8D155}"/>
              </a:ext>
            </a:extLst>
          </p:cNvPr>
          <p:cNvSpPr txBox="1"/>
          <p:nvPr/>
        </p:nvSpPr>
        <p:spPr>
          <a:xfrm>
            <a:off x="108908" y="3989670"/>
            <a:ext cx="10035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srgbClr val="0070C0"/>
                </a:solidFill>
                <a:latin typeface="Calibri"/>
              </a:rPr>
              <a:t>d</a:t>
            </a: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r. Dick AW Janssen		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Urologie, Radboudumc, Nijmegen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i="1" dirty="0">
                <a:solidFill>
                  <a:srgbClr val="0070C0"/>
                </a:solidFill>
                <a:latin typeface="Calibri"/>
              </a:rPr>
              <a:t>Andros Clinics Blaascentrum, Baarn, Arnhem, Rijswijk</a:t>
            </a:r>
            <a:r>
              <a:rPr kumimoji="0" lang="nl-NL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6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C432FB5A-449C-4B28-9524-FA22A8EEF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86" y="918661"/>
            <a:ext cx="2798336" cy="88968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684308-C6A0-4A39-A201-748A11EE2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39" y="868235"/>
            <a:ext cx="1843184" cy="92159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63B3DB9-65AB-4748-8C2F-A94D79DAD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658" y="3742962"/>
            <a:ext cx="2010539" cy="50040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6DD3BDB-BF9B-4A06-9C22-D965AF496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424" y="3657724"/>
            <a:ext cx="1493261" cy="58563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C2AE1CB-CE63-42B5-B8A5-BDC33E8B8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950" y="2180921"/>
            <a:ext cx="1543116" cy="110986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3699E9B-2916-42C7-B640-7AC413225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054" y="2288232"/>
            <a:ext cx="1711683" cy="6527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067D4D2-346E-4D5C-87E7-864040496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183" y="2246912"/>
            <a:ext cx="1423634" cy="71123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5DE57520-5715-4604-88CC-C1A8423B6A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4255" y="1081869"/>
            <a:ext cx="2827526" cy="49432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2AAC134-3787-41FC-9B59-D14311868C3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1478" y="36231"/>
            <a:ext cx="1520522" cy="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3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BFC0B-FEB1-441F-80A4-DF882072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 centrale </a:t>
            </a:r>
            <a:r>
              <a:rPr lang="en-US" dirty="0" err="1"/>
              <a:t>onderzoeksteam</a:t>
            </a:r>
            <a:r>
              <a:rPr lang="en-US" dirty="0"/>
              <a:t> </a:t>
            </a:r>
            <a:r>
              <a:rPr lang="en-US" dirty="0" err="1"/>
              <a:t>Radboudumc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4BEC15-69FA-411A-B15D-9435C7444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Projectleider</a:t>
            </a:r>
            <a:r>
              <a:rPr lang="en-US" dirty="0"/>
              <a:t> &amp; coordinator:    </a:t>
            </a:r>
            <a:r>
              <a:rPr lang="en-US" dirty="0" err="1"/>
              <a:t>Mijzelf</a:t>
            </a:r>
            <a:r>
              <a:rPr lang="en-US" dirty="0"/>
              <a:t> (Dick Janssen)</a:t>
            </a:r>
          </a:p>
          <a:p>
            <a:endParaRPr lang="en-US" dirty="0"/>
          </a:p>
          <a:p>
            <a:r>
              <a:rPr lang="en-US" dirty="0" err="1"/>
              <a:t>Promovendus</a:t>
            </a:r>
            <a:r>
              <a:rPr lang="en-US" dirty="0"/>
              <a:t> : dr. Charlotte J. v Ginkel.</a:t>
            </a:r>
          </a:p>
          <a:p>
            <a:endParaRPr lang="en-US" dirty="0"/>
          </a:p>
          <a:p>
            <a:r>
              <a:rPr lang="en-US" dirty="0"/>
              <a:t>Linda Budde; </a:t>
            </a:r>
            <a:r>
              <a:rPr lang="en-US" dirty="0" err="1"/>
              <a:t>trailbureau</a:t>
            </a:r>
            <a:r>
              <a:rPr lang="en-US" dirty="0"/>
              <a:t> </a:t>
            </a:r>
            <a:r>
              <a:rPr lang="en-US" dirty="0" err="1"/>
              <a:t>verpleegkundige</a:t>
            </a:r>
            <a:r>
              <a:rPr lang="en-US" dirty="0"/>
              <a:t>, Radboudumc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Afbeelding 4" descr="Afbeelding met muur, persoon, binnen, poseren&#10;&#10;Automatisch gegenereerde beschrijving">
            <a:extLst>
              <a:ext uri="{FF2B5EF4-FFF2-40B4-BE49-F238E27FC236}">
                <a16:creationId xmlns:a16="http://schemas.microsoft.com/office/drawing/2014/main" id="{B6E73C65-4C36-4C51-AB17-35063D7DB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48" y="1700213"/>
            <a:ext cx="892343" cy="13380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B30B551-5D56-75AF-4782-4F80CCC60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3369" y="2320256"/>
            <a:ext cx="2836068" cy="15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9FE39-C4D4-4AE0-80C8-E5166C4C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GETSBI study </a:t>
            </a:r>
            <a:r>
              <a:rPr lang="en-US" dirty="0" err="1"/>
              <a:t>samengevat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8B33B4-62D3-46D4-9168-DECF29F1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246677"/>
            <a:ext cx="8351412" cy="30292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b="1" dirty="0"/>
              <a:t>Reden van de studie: </a:t>
            </a:r>
            <a:r>
              <a:rPr lang="nl-NL" dirty="0"/>
              <a:t>Besluitvorming vergoeding GAG therapie (blaasspoelingen) in NL voor BPS met Hunnerse Laesies (BPS H+)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>
              <a:lnSpc>
                <a:spcPct val="150000"/>
              </a:lnSpc>
            </a:pPr>
            <a:r>
              <a:rPr lang="nl-NL" b="1" dirty="0"/>
              <a:t>Doel:</a:t>
            </a:r>
            <a:r>
              <a:rPr lang="nl-NL" dirty="0"/>
              <a:t> Het onderzoeken van de korte en lang termijn effectiviteit van </a:t>
            </a:r>
            <a:r>
              <a:rPr lang="nl-NL" dirty="0" err="1"/>
              <a:t>Ialuril</a:t>
            </a:r>
            <a:r>
              <a:rPr lang="nl-NL" dirty="0"/>
              <a:t> voor BPS H+ </a:t>
            </a:r>
          </a:p>
          <a:p>
            <a:pPr>
              <a:lnSpc>
                <a:spcPct val="150000"/>
              </a:lnSpc>
            </a:pPr>
            <a:r>
              <a:rPr lang="nl-NL" b="1" dirty="0"/>
              <a:t>Studie populatie:</a:t>
            </a:r>
            <a:r>
              <a:rPr lang="nl-NL" dirty="0"/>
              <a:t> Volwassen BPS H+ met klachten (pijn score VAS ≥ 4)</a:t>
            </a:r>
          </a:p>
          <a:p>
            <a:pPr>
              <a:lnSpc>
                <a:spcPct val="150000"/>
              </a:lnSpc>
            </a:pPr>
            <a:endParaRPr lang="nl-NL" b="1" dirty="0"/>
          </a:p>
          <a:p>
            <a:pPr>
              <a:lnSpc>
                <a:spcPct val="150000"/>
              </a:lnSpc>
            </a:pPr>
            <a:r>
              <a:rPr lang="nl-NL" b="1" dirty="0"/>
              <a:t>Studieopzet:</a:t>
            </a:r>
            <a:r>
              <a:rPr lang="nl-NL" dirty="0"/>
              <a:t> Multicenter placebo gecontroleerde RCT,  gevolgd door een </a:t>
            </a:r>
            <a:r>
              <a:rPr lang="nl-NL" dirty="0" err="1"/>
              <a:t>aggregated</a:t>
            </a:r>
            <a:r>
              <a:rPr lang="nl-NL" dirty="0"/>
              <a:t> N-of-1 trial </a:t>
            </a:r>
            <a:r>
              <a:rPr lang="nl-NL" dirty="0" err="1"/>
              <a:t>and</a:t>
            </a:r>
            <a:r>
              <a:rPr lang="nl-NL" dirty="0"/>
              <a:t> open part, N=80 patiënten</a:t>
            </a:r>
          </a:p>
          <a:p>
            <a:pPr>
              <a:lnSpc>
                <a:spcPct val="150000"/>
              </a:lnSpc>
            </a:pPr>
            <a:endParaRPr lang="nl-NL" b="1" dirty="0"/>
          </a:p>
          <a:p>
            <a:pPr>
              <a:lnSpc>
                <a:spcPct val="150000"/>
              </a:lnSpc>
            </a:pPr>
            <a:r>
              <a:rPr lang="nl-NL" b="1" dirty="0"/>
              <a:t>Gecombineerde N-of-1 trial </a:t>
            </a:r>
            <a:r>
              <a:rPr lang="nl-NL" dirty="0"/>
              <a:t>is een </a:t>
            </a:r>
            <a:r>
              <a:rPr lang="nl-NL" dirty="0" err="1"/>
              <a:t>multi-crossover</a:t>
            </a:r>
            <a:r>
              <a:rPr lang="nl-NL" dirty="0"/>
              <a:t> trial (elke </a:t>
            </a:r>
            <a:r>
              <a:rPr lang="nl-NL" dirty="0" err="1"/>
              <a:t>pt</a:t>
            </a:r>
            <a:r>
              <a:rPr lang="nl-NL" dirty="0"/>
              <a:t> krijgt zowel placebo &amp; therapie) </a:t>
            </a:r>
          </a:p>
          <a:p>
            <a:pPr marL="0" indent="0">
              <a:lnSpc>
                <a:spcPct val="150000"/>
              </a:lnSpc>
              <a:buNone/>
            </a:pPr>
            <a:endParaRPr lang="nl-NL" dirty="0"/>
          </a:p>
          <a:p>
            <a:pPr marL="0" indent="0">
              <a:buNone/>
            </a:pPr>
            <a:endParaRPr lang="nl-NL" sz="1650" dirty="0"/>
          </a:p>
          <a:p>
            <a:pPr marL="0" indent="0">
              <a:buNone/>
            </a:pPr>
            <a:endParaRPr lang="nl-NL" sz="1650" dirty="0"/>
          </a:p>
          <a:p>
            <a:pPr marL="0" indent="0">
              <a:buNone/>
            </a:pPr>
            <a:endParaRPr lang="nl-NL" sz="165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000D06-89B5-49CC-A40D-C96B01D0A5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1478" y="36231"/>
            <a:ext cx="1520522" cy="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EC295-2739-4111-A45D-9EDB33D2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53258"/>
            <a:ext cx="8100000" cy="400050"/>
          </a:xfrm>
        </p:spPr>
        <p:txBody>
          <a:bodyPr anchor="ctr">
            <a:noAutofit/>
          </a:bodyPr>
          <a:lstStyle/>
          <a:p>
            <a:r>
              <a:rPr lang="en-GB" dirty="0"/>
              <a:t>Studie </a:t>
            </a:r>
            <a:r>
              <a:rPr lang="en-GB" dirty="0" err="1"/>
              <a:t>opzet</a:t>
            </a:r>
            <a:r>
              <a:rPr lang="nl-NL" dirty="0"/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E10944C-B478-44F7-B786-48767DE6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070" y="2100714"/>
            <a:ext cx="2479879" cy="11699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350" dirty="0"/>
              <a:t>Hierna </a:t>
            </a:r>
            <a:r>
              <a:rPr lang="en-US" sz="1350" dirty="0" err="1"/>
              <a:t>volgt</a:t>
            </a:r>
            <a:r>
              <a:rPr lang="en-US" sz="1350" dirty="0"/>
              <a:t> </a:t>
            </a:r>
            <a:r>
              <a:rPr lang="en-US" sz="1350" dirty="0" err="1"/>
              <a:t>nog</a:t>
            </a:r>
            <a:r>
              <a:rPr lang="en-US" sz="1350" dirty="0"/>
              <a:t> </a:t>
            </a:r>
            <a:r>
              <a:rPr lang="en-US" sz="1350" dirty="0" err="1"/>
              <a:t>een</a:t>
            </a:r>
            <a:r>
              <a:rPr lang="en-US" sz="1350" dirty="0"/>
              <a:t> met </a:t>
            </a:r>
            <a:r>
              <a:rPr lang="en-US" sz="1350" dirty="0" err="1"/>
              <a:t>deel</a:t>
            </a:r>
            <a:r>
              <a:rPr lang="en-US" sz="1350" dirty="0"/>
              <a:t> met 1x/</a:t>
            </a:r>
            <a:r>
              <a:rPr lang="en-US" sz="1350" dirty="0" err="1"/>
              <a:t>maand</a:t>
            </a:r>
            <a:r>
              <a:rPr lang="en-US" sz="1350" dirty="0"/>
              <a:t> Ialuril ( 24wks).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350" dirty="0"/>
              <a:t>(</a:t>
            </a:r>
            <a:r>
              <a:rPr lang="en-US" sz="1350" dirty="0" err="1"/>
              <a:t>ongeblindeerd</a:t>
            </a:r>
            <a:r>
              <a:rPr lang="en-US" sz="1350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35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350" dirty="0" err="1"/>
              <a:t>Totaal</a:t>
            </a:r>
            <a:r>
              <a:rPr lang="en-US" sz="1350" dirty="0"/>
              <a:t> </a:t>
            </a:r>
            <a:r>
              <a:rPr lang="en-US" sz="1350" dirty="0" err="1"/>
              <a:t>duur</a:t>
            </a:r>
            <a:r>
              <a:rPr lang="en-US" sz="1350" dirty="0"/>
              <a:t> </a:t>
            </a:r>
            <a:r>
              <a:rPr lang="en-US" sz="1350" dirty="0" err="1"/>
              <a:t>studie</a:t>
            </a:r>
            <a:r>
              <a:rPr lang="en-US" sz="1350" dirty="0"/>
              <a:t> per </a:t>
            </a:r>
            <a:r>
              <a:rPr lang="en-US" sz="1350" dirty="0" err="1"/>
              <a:t>pt</a:t>
            </a:r>
            <a:r>
              <a:rPr lang="en-US" sz="1350" dirty="0"/>
              <a:t> is 54wk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3135AD2-4ADB-4AB0-83B8-1FC6CAC02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2" y="1540949"/>
            <a:ext cx="6243970" cy="24698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F4EBE18-350F-4CA4-A4CF-0F324EE68C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1478" y="36231"/>
            <a:ext cx="1520522" cy="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247E7-E50B-37F4-1A40-BDA0466C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81" y="567520"/>
            <a:ext cx="8100000" cy="400050"/>
          </a:xfrm>
        </p:spPr>
        <p:txBody>
          <a:bodyPr/>
          <a:lstStyle/>
          <a:p>
            <a:r>
              <a:rPr lang="en-US" dirty="0" err="1"/>
              <a:t>Verloop</a:t>
            </a:r>
            <a:r>
              <a:rPr lang="en-US" dirty="0"/>
              <a:t>: </a:t>
            </a:r>
            <a:r>
              <a:rPr lang="en-US" dirty="0" err="1"/>
              <a:t>tegenslagen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BA2577-4B91-0E64-BD29-6BAF644EF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50" y="1139519"/>
            <a:ext cx="8100000" cy="3094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</a:t>
            </a:r>
            <a:r>
              <a:rPr lang="en-US" sz="2000" dirty="0" err="1"/>
              <a:t>quarantaine</a:t>
            </a:r>
            <a:r>
              <a:rPr lang="en-US" sz="2000" dirty="0"/>
              <a:t> </a:t>
            </a:r>
            <a:r>
              <a:rPr lang="en-US" sz="2000" dirty="0" err="1"/>
              <a:t>periodes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Lastige</a:t>
            </a:r>
            <a:r>
              <a:rPr lang="en-US" sz="2000" dirty="0"/>
              <a:t> </a:t>
            </a:r>
            <a:r>
              <a:rPr lang="en-US" sz="2000" dirty="0" err="1"/>
              <a:t>financiële</a:t>
            </a:r>
            <a:r>
              <a:rPr lang="en-US" sz="2000" dirty="0"/>
              <a:t> </a:t>
            </a:r>
            <a:r>
              <a:rPr lang="en-US" sz="2000" dirty="0" err="1"/>
              <a:t>constructies</a:t>
            </a:r>
            <a:r>
              <a:rPr lang="en-US" sz="2000" dirty="0"/>
              <a:t> &amp; </a:t>
            </a:r>
            <a:r>
              <a:rPr lang="en-US" sz="2000" dirty="0" err="1"/>
              <a:t>verschillende</a:t>
            </a:r>
            <a:r>
              <a:rPr lang="en-US" sz="2000" dirty="0"/>
              <a:t> </a:t>
            </a:r>
            <a:r>
              <a:rPr lang="en-US" sz="2000" dirty="0" err="1"/>
              <a:t>logistiek</a:t>
            </a:r>
            <a:r>
              <a:rPr lang="en-US" sz="2000" dirty="0"/>
              <a:t> in 8 centra, </a:t>
            </a:r>
            <a:r>
              <a:rPr lang="en-US" sz="2000" dirty="0" err="1"/>
              <a:t>waardoor</a:t>
            </a:r>
            <a:r>
              <a:rPr lang="en-US" sz="2000" dirty="0"/>
              <a:t> </a:t>
            </a:r>
            <a:r>
              <a:rPr lang="en-US" sz="2000" dirty="0" err="1"/>
              <a:t>sommige</a:t>
            </a:r>
            <a:r>
              <a:rPr lang="en-US" sz="2000" dirty="0"/>
              <a:t> centra pas </a:t>
            </a:r>
            <a:r>
              <a:rPr lang="en-US" sz="2000" dirty="0" err="1"/>
              <a:t>laat</a:t>
            </a:r>
            <a:r>
              <a:rPr lang="en-US" sz="2000" dirty="0"/>
              <a:t> open </a:t>
            </a:r>
            <a:r>
              <a:rPr lang="en-US" sz="2000" dirty="0" err="1"/>
              <a:t>konden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Placebo </a:t>
            </a:r>
            <a:r>
              <a:rPr lang="en-US" sz="2000" dirty="0" err="1"/>
              <a:t>medicijn</a:t>
            </a:r>
            <a:r>
              <a:rPr lang="en-US" sz="2000" dirty="0"/>
              <a:t> was </a:t>
            </a:r>
            <a:r>
              <a:rPr lang="en-US" sz="2000" dirty="0" err="1"/>
              <a:t>ineens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beschikbaar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Includeren</a:t>
            </a:r>
            <a:r>
              <a:rPr lang="en-US" sz="2000" dirty="0"/>
              <a:t> van </a:t>
            </a:r>
            <a:r>
              <a:rPr lang="en-US" sz="2000" dirty="0" err="1"/>
              <a:t>genoeg</a:t>
            </a:r>
            <a:r>
              <a:rPr lang="en-US" sz="2000" dirty="0"/>
              <a:t> </a:t>
            </a:r>
            <a:r>
              <a:rPr lang="en-US" sz="2000" dirty="0" err="1"/>
              <a:t>patiënten</a:t>
            </a:r>
            <a:r>
              <a:rPr lang="en-US" sz="2000" dirty="0"/>
              <a:t> </a:t>
            </a:r>
            <a:r>
              <a:rPr lang="en-US" sz="2000" dirty="0" err="1"/>
              <a:t>binnen</a:t>
            </a:r>
            <a:r>
              <a:rPr lang="en-US" sz="2000" dirty="0"/>
              <a:t> de </a:t>
            </a:r>
            <a:r>
              <a:rPr lang="en-US" sz="2000" dirty="0" err="1"/>
              <a:t>afgesproken</a:t>
            </a:r>
            <a:r>
              <a:rPr lang="en-US" sz="2000" dirty="0"/>
              <a:t> </a:t>
            </a:r>
            <a:r>
              <a:rPr lang="en-US" sz="2000" dirty="0" err="1"/>
              <a:t>tijd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gehaald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We </a:t>
            </a:r>
            <a:r>
              <a:rPr lang="en-US" sz="2000" dirty="0" err="1"/>
              <a:t>hadden</a:t>
            </a:r>
            <a:r>
              <a:rPr lang="en-US" sz="2000" dirty="0"/>
              <a:t> in </a:t>
            </a:r>
            <a:r>
              <a:rPr lang="en-US" sz="2000" dirty="0" err="1"/>
              <a:t>principe</a:t>
            </a:r>
            <a:r>
              <a:rPr lang="en-US" sz="2000" dirty="0"/>
              <a:t> </a:t>
            </a:r>
            <a:r>
              <a:rPr lang="en-US" sz="2000" dirty="0" err="1"/>
              <a:t>wel</a:t>
            </a:r>
            <a:r>
              <a:rPr lang="en-US" sz="2000" dirty="0"/>
              <a:t> </a:t>
            </a:r>
            <a:r>
              <a:rPr lang="en-US" sz="2000" dirty="0" err="1"/>
              <a:t>genoeg</a:t>
            </a:r>
            <a:r>
              <a:rPr lang="en-US" sz="2000" dirty="0"/>
              <a:t> </a:t>
            </a:r>
            <a:r>
              <a:rPr lang="en-US" sz="2000" dirty="0" err="1"/>
              <a:t>patiënten</a:t>
            </a:r>
            <a:r>
              <a:rPr lang="en-US" sz="2000" dirty="0"/>
              <a:t> om </a:t>
            </a:r>
            <a:r>
              <a:rPr lang="en-US" sz="2000" dirty="0" err="1"/>
              <a:t>goede</a:t>
            </a:r>
            <a:r>
              <a:rPr lang="en-US" sz="2000" dirty="0"/>
              <a:t> </a:t>
            </a:r>
            <a:r>
              <a:rPr lang="en-US" sz="2000" dirty="0" err="1"/>
              <a:t>analyse</a:t>
            </a:r>
            <a:r>
              <a:rPr lang="en-US" sz="2000" dirty="0"/>
              <a:t> te </a:t>
            </a:r>
            <a:r>
              <a:rPr lang="en-US" sz="2000" dirty="0" err="1"/>
              <a:t>doen</a:t>
            </a:r>
            <a:r>
              <a:rPr lang="en-US" sz="2000" dirty="0"/>
              <a:t> met de </a:t>
            </a:r>
            <a:r>
              <a:rPr lang="en-US" sz="2000" dirty="0" err="1"/>
              <a:t>gecombineerde</a:t>
            </a:r>
            <a:r>
              <a:rPr lang="en-US" sz="2000" dirty="0"/>
              <a:t> N-is-1 </a:t>
            </a:r>
            <a:r>
              <a:rPr lang="en-US" sz="2000" dirty="0" err="1"/>
              <a:t>methodologie</a:t>
            </a:r>
            <a:r>
              <a:rPr lang="en-US" sz="2000" dirty="0"/>
              <a:t> ; </a:t>
            </a:r>
          </a:p>
          <a:p>
            <a:pPr>
              <a:lnSpc>
                <a:spcPct val="100000"/>
              </a:lnSpc>
            </a:pPr>
            <a:endParaRPr lang="en-US" sz="20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doorvoor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hadden</a:t>
            </a:r>
            <a:r>
              <a:rPr lang="en-US" sz="2000" dirty="0">
                <a:sym typeface="Wingdings" panose="05000000000000000000" pitchFamily="2" charset="2"/>
              </a:rPr>
              <a:t> we </a:t>
            </a:r>
            <a:r>
              <a:rPr lang="en-US" sz="2000" dirty="0" err="1">
                <a:sym typeface="Wingdings" panose="05000000000000000000" pitchFamily="2" charset="2"/>
              </a:rPr>
              <a:t>een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subanalyse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ingediend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bij</a:t>
            </a:r>
            <a:r>
              <a:rPr lang="en-US" sz="2000" dirty="0">
                <a:sym typeface="Wingdings" panose="05000000000000000000" pitchFamily="2" charset="2"/>
              </a:rPr>
              <a:t> de </a:t>
            </a:r>
            <a:r>
              <a:rPr lang="en-US" sz="2000" dirty="0" err="1">
                <a:sym typeface="Wingdings" panose="05000000000000000000" pitchFamily="2" charset="2"/>
              </a:rPr>
              <a:t>overheid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overheid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ging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helaas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niet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akkoord</a:t>
            </a:r>
            <a:r>
              <a:rPr lang="en-US" sz="20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3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2F88B-5302-8AE2-E55D-7F5CF379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ging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D77168-2F2D-28EF-F597-06B8FABE0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ICP </a:t>
            </a:r>
            <a:r>
              <a:rPr lang="en-US" sz="1800" dirty="0" err="1"/>
              <a:t>heeft</a:t>
            </a:r>
            <a:r>
              <a:rPr lang="en-US" sz="1800" dirty="0"/>
              <a:t> </a:t>
            </a:r>
            <a:r>
              <a:rPr lang="en-US" sz="1800" dirty="0" err="1"/>
              <a:t>studie</a:t>
            </a:r>
            <a:r>
              <a:rPr lang="en-US" sz="1800" dirty="0"/>
              <a:t> </a:t>
            </a:r>
            <a:r>
              <a:rPr lang="en-US" sz="1800" dirty="0" err="1"/>
              <a:t>enorm</a:t>
            </a:r>
            <a:r>
              <a:rPr lang="en-US" sz="1800" dirty="0"/>
              <a:t> </a:t>
            </a:r>
            <a:r>
              <a:rPr lang="en-US" sz="1800" dirty="0" err="1"/>
              <a:t>gepromoot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patienten</a:t>
            </a:r>
            <a:r>
              <a:rPr lang="en-US" sz="1800" dirty="0"/>
              <a:t> met </a:t>
            </a:r>
            <a:r>
              <a:rPr lang="en-US" sz="1800" dirty="0" err="1"/>
              <a:t>goed</a:t>
            </a:r>
            <a:r>
              <a:rPr lang="en-US" sz="1800" dirty="0"/>
              <a:t> </a:t>
            </a:r>
            <a:r>
              <a:rPr lang="en-US" sz="1800" dirty="0" err="1"/>
              <a:t>advies</a:t>
            </a:r>
            <a:r>
              <a:rPr lang="en-US" sz="1800" dirty="0"/>
              <a:t> </a:t>
            </a:r>
            <a:r>
              <a:rPr lang="en-US" sz="1800" dirty="0" err="1"/>
              <a:t>begeleid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728663" lvl="3" indent="0">
              <a:buNone/>
            </a:pPr>
            <a:r>
              <a:rPr lang="en-US" sz="2000" b="1" dirty="0"/>
              <a:t>	we </a:t>
            </a:r>
            <a:r>
              <a:rPr lang="en-US" sz="2000" b="1" dirty="0" err="1"/>
              <a:t>hadden</a:t>
            </a:r>
            <a:r>
              <a:rPr lang="en-US" sz="2000" b="1" dirty="0"/>
              <a:t> het </a:t>
            </a:r>
            <a:r>
              <a:rPr lang="en-US" sz="2000" b="1" dirty="0" err="1"/>
              <a:t>niet</a:t>
            </a:r>
            <a:r>
              <a:rPr lang="en-US" sz="2000" b="1" dirty="0"/>
              <a:t> </a:t>
            </a:r>
            <a:r>
              <a:rPr lang="en-US" sz="2000" b="1" dirty="0" err="1"/>
              <a:t>zonder</a:t>
            </a:r>
            <a:r>
              <a:rPr lang="en-US" sz="2000" b="1" dirty="0"/>
              <a:t> </a:t>
            </a:r>
            <a:r>
              <a:rPr lang="en-US" sz="2000" b="1" dirty="0" err="1"/>
              <a:t>jullie</a:t>
            </a:r>
            <a:r>
              <a:rPr lang="en-US" sz="2000" b="1" dirty="0"/>
              <a:t> </a:t>
            </a:r>
            <a:r>
              <a:rPr lang="en-US" sz="2000" b="1" dirty="0" err="1"/>
              <a:t>kunnen</a:t>
            </a:r>
            <a:r>
              <a:rPr lang="en-US" sz="2000" b="1" dirty="0"/>
              <a:t> </a:t>
            </a:r>
            <a:r>
              <a:rPr lang="en-US" sz="2000" b="1" dirty="0" err="1"/>
              <a:t>doen</a:t>
            </a:r>
            <a:r>
              <a:rPr lang="en-US" sz="2000" b="1" dirty="0"/>
              <a:t>!!! </a:t>
            </a:r>
          </a:p>
          <a:p>
            <a:endParaRPr lang="en-US" dirty="0"/>
          </a:p>
          <a:p>
            <a:r>
              <a:rPr lang="en-US" sz="1800" dirty="0"/>
              <a:t>Er is </a:t>
            </a:r>
            <a:r>
              <a:rPr lang="en-US" sz="1800" dirty="0" err="1"/>
              <a:t>weinig</a:t>
            </a:r>
            <a:r>
              <a:rPr lang="en-US" sz="1800" dirty="0"/>
              <a:t> </a:t>
            </a:r>
            <a:r>
              <a:rPr lang="en-US" sz="1800" dirty="0" err="1"/>
              <a:t>uitval</a:t>
            </a:r>
            <a:r>
              <a:rPr lang="en-US" sz="1800" dirty="0"/>
              <a:t> </a:t>
            </a:r>
            <a:r>
              <a:rPr lang="en-US" sz="1800" dirty="0" err="1"/>
              <a:t>geweest</a:t>
            </a:r>
            <a:r>
              <a:rPr lang="en-US" sz="1800" dirty="0"/>
              <a:t>, </a:t>
            </a:r>
            <a:r>
              <a:rPr lang="en-US" sz="1800" dirty="0" err="1"/>
              <a:t>dus</a:t>
            </a:r>
            <a:r>
              <a:rPr lang="en-US" sz="1800" dirty="0"/>
              <a:t> </a:t>
            </a:r>
            <a:r>
              <a:rPr lang="en-US" sz="1800" dirty="0" err="1"/>
              <a:t>patienten</a:t>
            </a:r>
            <a:r>
              <a:rPr lang="en-US" sz="1800" dirty="0"/>
              <a:t> </a:t>
            </a:r>
            <a:r>
              <a:rPr lang="en-US" sz="1800" dirty="0" err="1"/>
              <a:t>hebben</a:t>
            </a:r>
            <a:r>
              <a:rPr lang="en-US" sz="1800" dirty="0"/>
              <a:t> </a:t>
            </a:r>
            <a:r>
              <a:rPr lang="en-US" sz="1800" dirty="0" err="1"/>
              <a:t>goed</a:t>
            </a:r>
            <a:r>
              <a:rPr lang="en-US" sz="1800" dirty="0"/>
              <a:t> </a:t>
            </a:r>
            <a:r>
              <a:rPr lang="en-US" sz="1800" dirty="0" err="1"/>
              <a:t>hun</a:t>
            </a:r>
            <a:r>
              <a:rPr lang="en-US" sz="1800" dirty="0"/>
              <a:t> best </a:t>
            </a:r>
            <a:r>
              <a:rPr lang="en-US" sz="1800" dirty="0" err="1"/>
              <a:t>gedaan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We </a:t>
            </a:r>
            <a:r>
              <a:rPr lang="en-US" sz="1800" dirty="0" err="1"/>
              <a:t>hebben</a:t>
            </a:r>
            <a:r>
              <a:rPr lang="en-US" sz="1800" dirty="0"/>
              <a:t> </a:t>
            </a:r>
            <a:r>
              <a:rPr lang="en-US" sz="1800" dirty="0" err="1"/>
              <a:t>uitstel</a:t>
            </a:r>
            <a:r>
              <a:rPr lang="en-US" sz="1800" dirty="0"/>
              <a:t> </a:t>
            </a:r>
            <a:r>
              <a:rPr lang="en-US" sz="1800" dirty="0" err="1"/>
              <a:t>gekregen</a:t>
            </a:r>
            <a:r>
              <a:rPr lang="en-US" sz="1800" dirty="0"/>
              <a:t> van </a:t>
            </a:r>
            <a:r>
              <a:rPr lang="en-US" sz="1800" dirty="0" err="1"/>
              <a:t>overheid</a:t>
            </a:r>
            <a:r>
              <a:rPr lang="en-US" sz="1800" dirty="0"/>
              <a:t> om </a:t>
            </a:r>
            <a:r>
              <a:rPr lang="en-US" sz="1800" dirty="0" err="1"/>
              <a:t>meer</a:t>
            </a:r>
            <a:r>
              <a:rPr lang="en-US" sz="1800" dirty="0"/>
              <a:t> </a:t>
            </a:r>
            <a:r>
              <a:rPr lang="en-US" sz="1800" dirty="0" err="1"/>
              <a:t>mensen</a:t>
            </a:r>
            <a:r>
              <a:rPr lang="en-US" sz="1800" dirty="0"/>
              <a:t> te </a:t>
            </a:r>
            <a:r>
              <a:rPr lang="en-US" sz="1800" dirty="0" err="1"/>
              <a:t>kunnen</a:t>
            </a:r>
            <a:r>
              <a:rPr lang="en-US" sz="1800" dirty="0"/>
              <a:t> </a:t>
            </a:r>
            <a:r>
              <a:rPr lang="en-US" sz="1800" dirty="0" err="1"/>
              <a:t>includeren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Extra geld van Goodlife Pharma &amp; IBSA Pharma &gt; </a:t>
            </a:r>
            <a:r>
              <a:rPr lang="en-US" sz="1800" dirty="0" err="1"/>
              <a:t>dit</a:t>
            </a:r>
            <a:r>
              <a:rPr lang="en-US" sz="1800" dirty="0"/>
              <a:t> </a:t>
            </a:r>
            <a:r>
              <a:rPr lang="en-US" sz="1800" dirty="0" err="1"/>
              <a:t>ook</a:t>
            </a:r>
            <a:r>
              <a:rPr lang="en-US" sz="1800" dirty="0"/>
              <a:t> </a:t>
            </a:r>
            <a:r>
              <a:rPr lang="en-US" sz="1800" dirty="0" err="1"/>
              <a:t>kunnen</a:t>
            </a:r>
            <a:r>
              <a:rPr lang="en-US" sz="1800" dirty="0"/>
              <a:t> </a:t>
            </a:r>
            <a:r>
              <a:rPr lang="en-US" sz="1800" dirty="0" err="1"/>
              <a:t>betalen</a:t>
            </a:r>
            <a:r>
              <a:rPr lang="en-US" sz="1800" dirty="0"/>
              <a:t>. (</a:t>
            </a:r>
            <a:r>
              <a:rPr lang="en-US" sz="1800" dirty="0" err="1"/>
              <a:t>waarvoor</a:t>
            </a:r>
            <a:r>
              <a:rPr lang="en-US" sz="1800" dirty="0"/>
              <a:t> dank!)</a:t>
            </a:r>
          </a:p>
          <a:p>
            <a:endParaRPr lang="en-US" sz="1800" dirty="0"/>
          </a:p>
          <a:p>
            <a:r>
              <a:rPr lang="en-US" sz="1800" dirty="0"/>
              <a:t>We </a:t>
            </a:r>
            <a:r>
              <a:rPr lang="en-US" sz="1800" dirty="0" err="1"/>
              <a:t>hebben</a:t>
            </a:r>
            <a:r>
              <a:rPr lang="en-US" sz="1800" dirty="0"/>
              <a:t> </a:t>
            </a:r>
            <a:r>
              <a:rPr lang="en-US" sz="1800" dirty="0" err="1"/>
              <a:t>tijdig</a:t>
            </a:r>
            <a:r>
              <a:rPr lang="en-US" sz="1800" dirty="0"/>
              <a:t> protocol </a:t>
            </a:r>
            <a:r>
              <a:rPr lang="en-US" sz="1800" dirty="0" err="1"/>
              <a:t>kunnen</a:t>
            </a:r>
            <a:r>
              <a:rPr lang="en-US" sz="1800" dirty="0"/>
              <a:t> </a:t>
            </a:r>
            <a:r>
              <a:rPr lang="en-US" sz="1800" dirty="0" err="1"/>
              <a:t>aanpassen</a:t>
            </a:r>
            <a:r>
              <a:rPr lang="en-US" sz="1800" dirty="0"/>
              <a:t> / </a:t>
            </a:r>
            <a:r>
              <a:rPr lang="en-US" sz="1800" dirty="0" err="1"/>
              <a:t>versimpelen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 err="1"/>
              <a:t>heeft</a:t>
            </a:r>
            <a:r>
              <a:rPr lang="en-US" sz="1800" dirty="0"/>
              <a:t> </a:t>
            </a:r>
            <a:r>
              <a:rPr lang="en-US" sz="1800" dirty="0" err="1"/>
              <a:t>echt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eindsprint</a:t>
            </a:r>
            <a:r>
              <a:rPr lang="en-US" sz="1800" dirty="0"/>
              <a:t> </a:t>
            </a:r>
            <a:r>
              <a:rPr lang="en-US" sz="1800" dirty="0" err="1"/>
              <a:t>gegeven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2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1C81B-6ABC-4AE7-9F64-18A8E9E4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-9072"/>
            <a:ext cx="8100000" cy="533400"/>
          </a:xfrm>
        </p:spPr>
        <p:txBody>
          <a:bodyPr/>
          <a:lstStyle/>
          <a:p>
            <a:r>
              <a:rPr lang="nl-NL" sz="3200" dirty="0"/>
              <a:t>Schematisch nieuwe protocol </a:t>
            </a:r>
          </a:p>
        </p:txBody>
      </p:sp>
      <p:sp>
        <p:nvSpPr>
          <p:cNvPr id="4" name="Pijl: vijfhoek 3">
            <a:extLst>
              <a:ext uri="{FF2B5EF4-FFF2-40B4-BE49-F238E27FC236}">
                <a16:creationId xmlns:a16="http://schemas.microsoft.com/office/drawing/2014/main" id="{13F69A56-CEC1-2C17-A23F-802CEA641D70}"/>
              </a:ext>
            </a:extLst>
          </p:cNvPr>
          <p:cNvSpPr/>
          <p:nvPr/>
        </p:nvSpPr>
        <p:spPr>
          <a:xfrm>
            <a:off x="1115685" y="1478354"/>
            <a:ext cx="2434339" cy="978694"/>
          </a:xfrm>
          <a:prstGeom prst="homePlate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Blinded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1/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Ialuril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B37B6EC0-1968-2424-7528-8C8B9E137801}"/>
              </a:ext>
            </a:extLst>
          </p:cNvPr>
          <p:cNvSpPr/>
          <p:nvPr/>
        </p:nvSpPr>
        <p:spPr>
          <a:xfrm>
            <a:off x="1115685" y="2571750"/>
            <a:ext cx="2434339" cy="978694"/>
          </a:xfrm>
          <a:prstGeom prst="homePlat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Blinded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1/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placebo </a:t>
            </a:r>
          </a:p>
        </p:txBody>
      </p:sp>
      <p:sp>
        <p:nvSpPr>
          <p:cNvPr id="6" name="Pijl: vijfhoek 5">
            <a:extLst>
              <a:ext uri="{FF2B5EF4-FFF2-40B4-BE49-F238E27FC236}">
                <a16:creationId xmlns:a16="http://schemas.microsoft.com/office/drawing/2014/main" id="{4BCD0A58-E0F3-125E-A6A9-E7D6FEE95FA2}"/>
              </a:ext>
            </a:extLst>
          </p:cNvPr>
          <p:cNvSpPr/>
          <p:nvPr/>
        </p:nvSpPr>
        <p:spPr>
          <a:xfrm>
            <a:off x="3795913" y="1478353"/>
            <a:ext cx="2519082" cy="2072089"/>
          </a:xfrm>
          <a:prstGeom prst="homePlate">
            <a:avLst/>
          </a:prstGeom>
          <a:solidFill>
            <a:srgbClr val="7030A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Unblinded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1/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Ialuril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9" name="Pijl: vijfhoek 8">
            <a:extLst>
              <a:ext uri="{FF2B5EF4-FFF2-40B4-BE49-F238E27FC236}">
                <a16:creationId xmlns:a16="http://schemas.microsoft.com/office/drawing/2014/main" id="{33C84FC4-5F1A-781E-D79A-9CFA1ADCAAA7}"/>
              </a:ext>
            </a:extLst>
          </p:cNvPr>
          <p:cNvSpPr/>
          <p:nvPr/>
        </p:nvSpPr>
        <p:spPr>
          <a:xfrm>
            <a:off x="6461210" y="1478354"/>
            <a:ext cx="2434339" cy="2072090"/>
          </a:xfrm>
          <a:prstGeom prst="homePlate">
            <a:avLst/>
          </a:prstGeom>
          <a:solidFill>
            <a:srgbClr val="7030A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Unblinded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dirty="0" err="1">
                <a:solidFill>
                  <a:schemeClr val="tx1"/>
                </a:solidFill>
              </a:rPr>
              <a:t>mnd</a:t>
            </a:r>
            <a:r>
              <a:rPr lang="en-US" dirty="0">
                <a:solidFill>
                  <a:schemeClr val="tx1"/>
                </a:solidFill>
              </a:rPr>
              <a:t>  1/</a:t>
            </a:r>
            <a:r>
              <a:rPr lang="en-US" dirty="0" err="1">
                <a:solidFill>
                  <a:schemeClr val="tx1"/>
                </a:solidFill>
              </a:rPr>
              <a:t>mnd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Ialuril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67CE2B-D969-5509-AB1F-AACD1DDA95A6}"/>
              </a:ext>
            </a:extLst>
          </p:cNvPr>
          <p:cNvSpPr txBox="1"/>
          <p:nvPr/>
        </p:nvSpPr>
        <p:spPr>
          <a:xfrm>
            <a:off x="30222" y="1804337"/>
            <a:ext cx="68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 A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7B94D13-CFBC-5A54-3648-68A3A5B7DF1A}"/>
              </a:ext>
            </a:extLst>
          </p:cNvPr>
          <p:cNvSpPr txBox="1"/>
          <p:nvPr/>
        </p:nvSpPr>
        <p:spPr>
          <a:xfrm>
            <a:off x="30222" y="2914632"/>
            <a:ext cx="68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 B</a:t>
            </a:r>
          </a:p>
        </p:txBody>
      </p:sp>
      <p:sp>
        <p:nvSpPr>
          <p:cNvPr id="12" name="Pijl: vijfhoek 11">
            <a:extLst>
              <a:ext uri="{FF2B5EF4-FFF2-40B4-BE49-F238E27FC236}">
                <a16:creationId xmlns:a16="http://schemas.microsoft.com/office/drawing/2014/main" id="{2187E8D0-3F7B-436A-D36F-3DA0F8E0693F}"/>
              </a:ext>
            </a:extLst>
          </p:cNvPr>
          <p:cNvSpPr/>
          <p:nvPr/>
        </p:nvSpPr>
        <p:spPr>
          <a:xfrm rot="16200000">
            <a:off x="213295" y="3828508"/>
            <a:ext cx="1302573" cy="983556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in 2wk</a:t>
            </a: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67928A1C-7549-D575-E2FD-235465DE5231}"/>
              </a:ext>
            </a:extLst>
          </p:cNvPr>
          <p:cNvSpPr/>
          <p:nvPr/>
        </p:nvSpPr>
        <p:spPr>
          <a:xfrm rot="16200000">
            <a:off x="2898738" y="3824654"/>
            <a:ext cx="1302573" cy="983556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out 2wk</a:t>
            </a:r>
          </a:p>
        </p:txBody>
      </p:sp>
      <p:sp>
        <p:nvSpPr>
          <p:cNvPr id="14" name="Pijl: vijfhoek 13">
            <a:extLst>
              <a:ext uri="{FF2B5EF4-FFF2-40B4-BE49-F238E27FC236}">
                <a16:creationId xmlns:a16="http://schemas.microsoft.com/office/drawing/2014/main" id="{0116EA39-2D4B-07A9-BC56-0DCE4EF2B843}"/>
              </a:ext>
            </a:extLst>
          </p:cNvPr>
          <p:cNvSpPr/>
          <p:nvPr/>
        </p:nvSpPr>
        <p:spPr>
          <a:xfrm rot="16200000">
            <a:off x="5717499" y="3742807"/>
            <a:ext cx="1302573" cy="983556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Wash-out 2wk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5C7DBE0-E8C0-D136-6B58-63C6F00DB4DD}"/>
              </a:ext>
            </a:extLst>
          </p:cNvPr>
          <p:cNvSpPr txBox="1"/>
          <p:nvPr/>
        </p:nvSpPr>
        <p:spPr>
          <a:xfrm>
            <a:off x="1715524" y="4087906"/>
            <a:ext cx="108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Fase</a:t>
            </a:r>
            <a:r>
              <a:rPr lang="en-US" dirty="0"/>
              <a:t> 1</a:t>
            </a:r>
          </a:p>
          <a:p>
            <a:r>
              <a:rPr lang="en-US" dirty="0"/>
              <a:t>10wk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A42800F-6047-94C2-4807-59C46DDAD2C9}"/>
              </a:ext>
            </a:extLst>
          </p:cNvPr>
          <p:cNvSpPr txBox="1"/>
          <p:nvPr/>
        </p:nvSpPr>
        <p:spPr>
          <a:xfrm>
            <a:off x="4506558" y="4049919"/>
            <a:ext cx="108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Fase</a:t>
            </a:r>
            <a:r>
              <a:rPr lang="en-US" dirty="0"/>
              <a:t> 2a</a:t>
            </a:r>
          </a:p>
          <a:p>
            <a:r>
              <a:rPr lang="en-US" dirty="0"/>
              <a:t>6wk</a:t>
            </a:r>
          </a:p>
          <a:p>
            <a:endParaRPr lang="en-US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8BB41C7-3D7E-6477-93F9-71D50633143D}"/>
              </a:ext>
            </a:extLst>
          </p:cNvPr>
          <p:cNvSpPr txBox="1"/>
          <p:nvPr/>
        </p:nvSpPr>
        <p:spPr>
          <a:xfrm>
            <a:off x="7428476" y="4049919"/>
            <a:ext cx="108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Fase</a:t>
            </a:r>
            <a:r>
              <a:rPr lang="en-US" dirty="0"/>
              <a:t> 2b</a:t>
            </a:r>
          </a:p>
          <a:p>
            <a:r>
              <a:rPr lang="en-US" dirty="0"/>
              <a:t>24wk</a:t>
            </a:r>
          </a:p>
        </p:txBody>
      </p:sp>
    </p:spTree>
    <p:extLst>
      <p:ext uri="{BB962C8B-B14F-4D97-AF65-F5344CB8AC3E}">
        <p14:creationId xmlns:p14="http://schemas.microsoft.com/office/powerpoint/2010/main" val="162639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E6742-D7F4-B35F-C38D-FD37F670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err="1"/>
              <a:t>zijn</a:t>
            </a:r>
            <a:r>
              <a:rPr lang="en-US" dirty="0"/>
              <a:t> er!!!!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D7B19B-1077-170C-1768-F66474D99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De </a:t>
            </a:r>
            <a:r>
              <a:rPr lang="en-US" sz="1800" dirty="0" err="1"/>
              <a:t>laatste</a:t>
            </a:r>
            <a:r>
              <a:rPr lang="en-US" sz="1800" dirty="0"/>
              <a:t> </a:t>
            </a:r>
            <a:r>
              <a:rPr lang="en-US" sz="1800" dirty="0" err="1"/>
              <a:t>inclusie-gesprekken</a:t>
            </a:r>
            <a:r>
              <a:rPr lang="en-US" sz="1800" dirty="0"/>
              <a:t> </a:t>
            </a:r>
            <a:r>
              <a:rPr lang="en-US" sz="1800" dirty="0" err="1"/>
              <a:t>staan</a:t>
            </a:r>
            <a:r>
              <a:rPr lang="en-US" sz="1800" dirty="0"/>
              <a:t> </a:t>
            </a:r>
            <a:r>
              <a:rPr lang="en-US" sz="1800" dirty="0" err="1"/>
              <a:t>gepland</a:t>
            </a:r>
            <a:r>
              <a:rPr lang="en-US" sz="1800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&amp;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dan is de </a:t>
            </a:r>
            <a:r>
              <a:rPr lang="en-US" sz="2800" dirty="0" err="1"/>
              <a:t>hoofdstudie</a:t>
            </a:r>
            <a:r>
              <a:rPr lang="en-US" sz="2800" dirty="0"/>
              <a:t> vol!!!!!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From Great Neck to Great Gatsby: F. Scott Fitzgerald’s L.I. Journey">
            <a:extLst>
              <a:ext uri="{FF2B5EF4-FFF2-40B4-BE49-F238E27FC236}">
                <a16:creationId xmlns:a16="http://schemas.microsoft.com/office/drawing/2014/main" id="{099388AE-9568-EB55-94D5-86C87921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832496"/>
            <a:ext cx="3943350" cy="22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6CDA289-7D1D-E67C-CF87-C9F968F4C5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0650" y="1798827"/>
            <a:ext cx="3943350" cy="10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65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D6A61-7BDD-BF68-09BF-3E817A21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Maar dan </a:t>
            </a:r>
            <a:r>
              <a:rPr lang="en-US" dirty="0" err="1"/>
              <a:t>zijn</a:t>
            </a:r>
            <a:r>
              <a:rPr lang="en-US" dirty="0"/>
              <a:t> we er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helemaal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0DB112-6C81-EA44-F7BF-2EC1F3A8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 						  	</a:t>
            </a:r>
            <a:r>
              <a:rPr lang="en-US" sz="4000" dirty="0" err="1"/>
              <a:t>nevenstudie</a:t>
            </a:r>
            <a:r>
              <a:rPr lang="en-US" sz="4000" dirty="0"/>
              <a:t>!!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75C261-4128-9B17-DE9C-6504C696B2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0156" y="1663097"/>
            <a:ext cx="3943350" cy="10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1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2C262-A20A-40A9-BBE4-5B34F27F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50" y="544262"/>
            <a:ext cx="8100000" cy="533400"/>
          </a:xfrm>
        </p:spPr>
        <p:txBody>
          <a:bodyPr/>
          <a:lstStyle/>
          <a:p>
            <a:r>
              <a:rPr lang="nl-NL" sz="3200" dirty="0"/>
              <a:t>Nevenstudie</a:t>
            </a:r>
            <a:endParaRPr lang="en-GB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1186A5-E07B-48BF-A5D0-C7761A1D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50" y="1189621"/>
            <a:ext cx="8350538" cy="3301719"/>
          </a:xfrm>
        </p:spPr>
        <p:txBody>
          <a:bodyPr vert="horz" lIns="0" tIns="0" rIns="0" bIns="0" rtlCol="0" anchor="t">
            <a:noAutofit/>
          </a:bodyPr>
          <a:lstStyle/>
          <a:p>
            <a:pPr marL="321945" indent="-321945"/>
            <a:r>
              <a:rPr lang="nl-NL" sz="1800" dirty="0"/>
              <a:t>Start als hoofdstudie helemaal vol zit</a:t>
            </a:r>
            <a:endParaRPr lang="nl-NL" sz="1800" dirty="0">
              <a:ea typeface="Calibri"/>
              <a:cs typeface="Calibri"/>
            </a:endParaRPr>
          </a:p>
          <a:p>
            <a:pPr marL="321945" indent="-321945"/>
            <a:r>
              <a:rPr lang="nl-NL" sz="1800" dirty="0"/>
              <a:t>Evaluatie andere GAG therapieën in NL markt (Cystitstat, </a:t>
            </a:r>
            <a:r>
              <a:rPr lang="nl-NL" sz="1800" dirty="0" err="1"/>
              <a:t>Gepan</a:t>
            </a:r>
            <a:r>
              <a:rPr lang="nl-NL" sz="1800" dirty="0"/>
              <a:t> </a:t>
            </a:r>
            <a:r>
              <a:rPr lang="nl-NL" sz="1800" dirty="0" err="1"/>
              <a:t>Instill</a:t>
            </a:r>
            <a:r>
              <a:rPr lang="nl-NL" sz="1800" dirty="0"/>
              <a:t>)</a:t>
            </a:r>
            <a:endParaRPr lang="nl-NL" sz="1800" dirty="0">
              <a:ea typeface="Calibri"/>
              <a:cs typeface="Calibri"/>
            </a:endParaRPr>
          </a:p>
          <a:p>
            <a:pPr marL="321945" indent="-321945"/>
            <a:endParaRPr lang="nl-NL" sz="1800" dirty="0"/>
          </a:p>
          <a:p>
            <a:pPr marL="321945" indent="-321945"/>
            <a:r>
              <a:rPr lang="nl-NL" sz="1800" dirty="0"/>
              <a:t>Niet geblindeerd, wel gerandomiseerd</a:t>
            </a:r>
          </a:p>
          <a:p>
            <a:pPr marL="321945" indent="-321945"/>
            <a:endParaRPr lang="nl-NL" sz="1800" dirty="0"/>
          </a:p>
          <a:p>
            <a:pPr marL="321945" indent="-321945"/>
            <a:r>
              <a:rPr lang="nl-NL" sz="1800" dirty="0"/>
              <a:t>Iedereen krijgt binnen deze studie altijd therapie !!! (dus geen nepmedicijn/ placebo)</a:t>
            </a:r>
          </a:p>
          <a:p>
            <a:pPr marL="321945" indent="-321945"/>
            <a:r>
              <a:rPr lang="nl-NL" sz="1800" dirty="0"/>
              <a:t>Je kan alleen niet kiezen welke van de 3,</a:t>
            </a:r>
          </a:p>
          <a:p>
            <a:pPr marL="321945" indent="-321945"/>
            <a:endParaRPr lang="nl-NL" sz="1800" dirty="0">
              <a:ea typeface="Calibri"/>
              <a:cs typeface="Calibri"/>
            </a:endParaRPr>
          </a:p>
          <a:p>
            <a:pPr marL="321945" indent="-321945"/>
            <a:r>
              <a:rPr lang="nl-NL" sz="1800" dirty="0">
                <a:ea typeface="Calibri"/>
                <a:cs typeface="Calibri"/>
              </a:rPr>
              <a:t>3 groepen ; 90 patiënten (30 per groep nodig), 1,5 </a:t>
            </a:r>
            <a:r>
              <a:rPr lang="nl-NL" sz="1800" dirty="0" err="1">
                <a:ea typeface="Calibri"/>
                <a:cs typeface="Calibri"/>
              </a:rPr>
              <a:t>jr</a:t>
            </a:r>
            <a:r>
              <a:rPr lang="nl-NL" sz="1800" dirty="0">
                <a:ea typeface="Calibri"/>
                <a:cs typeface="Calibri"/>
              </a:rPr>
              <a:t> tijd om patiënten te werven voor de studie</a:t>
            </a:r>
          </a:p>
          <a:p>
            <a:pPr marL="0" indent="0">
              <a:buNone/>
            </a:pPr>
            <a:r>
              <a:rPr lang="nl-NL" sz="1800" dirty="0"/>
              <a:t>  </a:t>
            </a:r>
          </a:p>
          <a:p>
            <a:pPr marL="321945" indent="-321945"/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1409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0E8274-4118-AF0B-53EF-BEFBCF1B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en-US" sz="3200" dirty="0"/>
              <a:t>Agenda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2F5BD2-F344-E5AB-558B-3A06A04F6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525378"/>
            <a:ext cx="8100000" cy="3152632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dirty="0"/>
              <a:t>Intro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dirty="0"/>
              <a:t>GETSBI studie intro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dirty="0"/>
              <a:t>GETSBI studie verloop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dirty="0"/>
              <a:t>Nevenstudie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dirty="0"/>
              <a:t>Overig nieuws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2208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06C8A-050D-8A78-94CC-17964383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37118"/>
            <a:ext cx="8100000" cy="533400"/>
          </a:xfrm>
        </p:spPr>
        <p:txBody>
          <a:bodyPr/>
          <a:lstStyle/>
          <a:p>
            <a:r>
              <a:rPr lang="en-US" dirty="0" err="1"/>
              <a:t>Uitgangssituatie</a:t>
            </a:r>
            <a:r>
              <a:rPr lang="en-US" dirty="0"/>
              <a:t>;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1FB31E-77DA-CDC7-BDD9-7E0C767BC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161047"/>
            <a:ext cx="8100000" cy="3152632"/>
          </a:xfrm>
        </p:spPr>
        <p:txBody>
          <a:bodyPr/>
          <a:lstStyle/>
          <a:p>
            <a:pPr marL="321945" indent="-321945"/>
            <a:r>
              <a:rPr lang="nl-NL" sz="2000" dirty="0">
                <a:ea typeface="Calibri"/>
                <a:cs typeface="Calibri"/>
              </a:rPr>
              <a:t>90 </a:t>
            </a:r>
            <a:r>
              <a:rPr lang="nl-NL" sz="2000" dirty="0" err="1">
                <a:ea typeface="Calibri"/>
                <a:cs typeface="Calibri"/>
              </a:rPr>
              <a:t>patienten</a:t>
            </a:r>
            <a:r>
              <a:rPr lang="nl-NL" sz="2000" dirty="0">
                <a:ea typeface="Calibri"/>
                <a:cs typeface="Calibri"/>
              </a:rPr>
              <a:t> gewenst</a:t>
            </a:r>
            <a:r>
              <a:rPr lang="nl-NL" sz="2000" b="1" dirty="0">
                <a:ea typeface="Calibri"/>
                <a:cs typeface="Calibri"/>
              </a:rPr>
              <a:t>. </a:t>
            </a:r>
          </a:p>
          <a:p>
            <a:pPr marL="321945" indent="-321945"/>
            <a:r>
              <a:rPr lang="nl-NL" sz="2000" b="1" dirty="0">
                <a:ea typeface="Calibri"/>
                <a:cs typeface="Calibri"/>
              </a:rPr>
              <a:t>Uitgangspositie is een goed, maar zo eenvoudig mogelijk protocol (om inclusiekans te verhogen en de kosten en </a:t>
            </a:r>
            <a:r>
              <a:rPr lang="nl-NL" sz="2000" b="1" dirty="0" err="1">
                <a:ea typeface="Calibri"/>
                <a:cs typeface="Calibri"/>
              </a:rPr>
              <a:t>adminisratie</a:t>
            </a:r>
            <a:r>
              <a:rPr lang="nl-NL" sz="2000" b="1" dirty="0">
                <a:ea typeface="Calibri"/>
                <a:cs typeface="Calibri"/>
              </a:rPr>
              <a:t> </a:t>
            </a:r>
            <a:r>
              <a:rPr lang="nl-NL" b="1" dirty="0">
                <a:ea typeface="Calibri"/>
                <a:cs typeface="Calibri"/>
              </a:rPr>
              <a:t>te </a:t>
            </a:r>
            <a:r>
              <a:rPr lang="nl-NL" sz="2000" b="1" dirty="0">
                <a:ea typeface="Calibri"/>
                <a:cs typeface="Calibri"/>
              </a:rPr>
              <a:t>minimaliseren) </a:t>
            </a:r>
          </a:p>
          <a:p>
            <a:pPr marL="321945" indent="-321945"/>
            <a:r>
              <a:rPr lang="nl-NL" dirty="0">
                <a:ea typeface="Calibri"/>
                <a:cs typeface="Calibri"/>
              </a:rPr>
              <a:t>Onderzoeksprotocol is</a:t>
            </a:r>
            <a:r>
              <a:rPr lang="nl-NL" sz="2000" dirty="0">
                <a:ea typeface="Calibri"/>
                <a:cs typeface="Calibri"/>
              </a:rPr>
              <a:t> met </a:t>
            </a:r>
            <a:r>
              <a:rPr lang="nl-NL" dirty="0">
                <a:ea typeface="Calibri"/>
                <a:cs typeface="Calibri"/>
              </a:rPr>
              <a:t>overheid </a:t>
            </a:r>
            <a:r>
              <a:rPr lang="nl-NL" sz="2000" dirty="0" err="1">
                <a:ea typeface="Calibri"/>
                <a:cs typeface="Calibri"/>
              </a:rPr>
              <a:t>ZonMW</a:t>
            </a:r>
            <a:r>
              <a:rPr lang="nl-NL" sz="2000" dirty="0">
                <a:ea typeface="Calibri"/>
                <a:cs typeface="Calibri"/>
              </a:rPr>
              <a:t> en ZIN goed afgestemd </a:t>
            </a:r>
          </a:p>
          <a:p>
            <a:pPr marL="321945" indent="-321945"/>
            <a:r>
              <a:rPr lang="nl-NL" dirty="0">
                <a:ea typeface="Calibri"/>
                <a:cs typeface="Calibri"/>
              </a:rPr>
              <a:t>protocol en begroting = goedgekeurd door overheid</a:t>
            </a:r>
          </a:p>
          <a:p>
            <a:pPr marL="321945" indent="-321945"/>
            <a:endParaRPr lang="nl-NL" sz="2000" dirty="0"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6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66577-9EE6-C17C-6255-991CB6FA0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C9949-B3D2-EF05-4294-70806236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-9072"/>
            <a:ext cx="8100000" cy="533400"/>
          </a:xfrm>
        </p:spPr>
        <p:txBody>
          <a:bodyPr/>
          <a:lstStyle/>
          <a:p>
            <a:r>
              <a:rPr lang="nl-NL" sz="3200" dirty="0"/>
              <a:t>Schematisch (totaal 11 spoelingen / </a:t>
            </a:r>
            <a:r>
              <a:rPr lang="nl-NL" sz="3200" dirty="0" err="1"/>
              <a:t>pt</a:t>
            </a:r>
            <a:r>
              <a:rPr lang="nl-NL" sz="3200" dirty="0"/>
              <a:t>) </a:t>
            </a:r>
          </a:p>
        </p:txBody>
      </p:sp>
      <p:sp>
        <p:nvSpPr>
          <p:cNvPr id="4" name="Pijl: vijfhoek 3">
            <a:extLst>
              <a:ext uri="{FF2B5EF4-FFF2-40B4-BE49-F238E27FC236}">
                <a16:creationId xmlns:a16="http://schemas.microsoft.com/office/drawing/2014/main" id="{BE100BF6-6FF4-4B66-6773-1E4D60421AC1}"/>
              </a:ext>
            </a:extLst>
          </p:cNvPr>
          <p:cNvSpPr/>
          <p:nvPr/>
        </p:nvSpPr>
        <p:spPr>
          <a:xfrm>
            <a:off x="1118410" y="1649804"/>
            <a:ext cx="2434339" cy="978694"/>
          </a:xfrm>
          <a:prstGeom prst="homePlate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Gepan</a:t>
            </a:r>
            <a:r>
              <a:rPr lang="en-US" dirty="0">
                <a:solidFill>
                  <a:schemeClr val="tx1"/>
                </a:solidFill>
              </a:rPr>
              <a:t> Instill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1/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Ialuril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DD070D12-31FD-1206-D503-0353E32562DF}"/>
              </a:ext>
            </a:extLst>
          </p:cNvPr>
          <p:cNvSpPr/>
          <p:nvPr/>
        </p:nvSpPr>
        <p:spPr>
          <a:xfrm>
            <a:off x="1118410" y="2743200"/>
            <a:ext cx="2434339" cy="978694"/>
          </a:xfrm>
          <a:prstGeom prst="homePlat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Ialuril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1/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jl: vijfhoek 5">
            <a:extLst>
              <a:ext uri="{FF2B5EF4-FFF2-40B4-BE49-F238E27FC236}">
                <a16:creationId xmlns:a16="http://schemas.microsoft.com/office/drawing/2014/main" id="{27030A05-4B27-548B-9FF5-979250E9F963}"/>
              </a:ext>
            </a:extLst>
          </p:cNvPr>
          <p:cNvSpPr/>
          <p:nvPr/>
        </p:nvSpPr>
        <p:spPr>
          <a:xfrm>
            <a:off x="3791591" y="611833"/>
            <a:ext cx="2519082" cy="978694"/>
          </a:xfrm>
          <a:prstGeom prst="homePlate">
            <a:avLst/>
          </a:prstGeom>
          <a:solidFill>
            <a:srgbClr val="7030A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Cystistat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6mnd 1/</a:t>
            </a:r>
            <a:r>
              <a:rPr lang="en-US" dirty="0" err="1">
                <a:solidFill>
                  <a:schemeClr val="tx1"/>
                </a:solidFill>
              </a:rPr>
              <a:t>mnd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328E082-F752-6C0B-877D-563D1C2FF49F}"/>
              </a:ext>
            </a:extLst>
          </p:cNvPr>
          <p:cNvSpPr txBox="1"/>
          <p:nvPr/>
        </p:nvSpPr>
        <p:spPr>
          <a:xfrm>
            <a:off x="32947" y="883657"/>
            <a:ext cx="68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 A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93F48DD-E296-2F74-84C9-C6462075F0F5}"/>
              </a:ext>
            </a:extLst>
          </p:cNvPr>
          <p:cNvSpPr txBox="1"/>
          <p:nvPr/>
        </p:nvSpPr>
        <p:spPr>
          <a:xfrm>
            <a:off x="69994" y="1954485"/>
            <a:ext cx="68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 B</a:t>
            </a:r>
          </a:p>
        </p:txBody>
      </p:sp>
      <p:sp>
        <p:nvSpPr>
          <p:cNvPr id="12" name="Pijl: vijfhoek 11">
            <a:extLst>
              <a:ext uri="{FF2B5EF4-FFF2-40B4-BE49-F238E27FC236}">
                <a16:creationId xmlns:a16="http://schemas.microsoft.com/office/drawing/2014/main" id="{71E79A5C-717F-79A0-4EB3-99FAA55B1DAF}"/>
              </a:ext>
            </a:extLst>
          </p:cNvPr>
          <p:cNvSpPr/>
          <p:nvPr/>
        </p:nvSpPr>
        <p:spPr>
          <a:xfrm rot="16200000">
            <a:off x="213295" y="3828508"/>
            <a:ext cx="1302573" cy="983556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in 2wk</a:t>
            </a:r>
          </a:p>
        </p:txBody>
      </p:sp>
      <p:sp>
        <p:nvSpPr>
          <p:cNvPr id="13" name="Pijl: vijfhoek 12">
            <a:extLst>
              <a:ext uri="{FF2B5EF4-FFF2-40B4-BE49-F238E27FC236}">
                <a16:creationId xmlns:a16="http://schemas.microsoft.com/office/drawing/2014/main" id="{64DBDC6C-E855-9ACE-F259-3F6C338EFAEB}"/>
              </a:ext>
            </a:extLst>
          </p:cNvPr>
          <p:cNvSpPr/>
          <p:nvPr/>
        </p:nvSpPr>
        <p:spPr>
          <a:xfrm rot="16200000">
            <a:off x="2898738" y="3824654"/>
            <a:ext cx="1302573" cy="983556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out 2wk</a:t>
            </a:r>
          </a:p>
        </p:txBody>
      </p:sp>
      <p:sp>
        <p:nvSpPr>
          <p:cNvPr id="14" name="Pijl: vijfhoek 13">
            <a:extLst>
              <a:ext uri="{FF2B5EF4-FFF2-40B4-BE49-F238E27FC236}">
                <a16:creationId xmlns:a16="http://schemas.microsoft.com/office/drawing/2014/main" id="{6FAF3184-C1F5-1B93-DEFE-03CD5E72EF9E}"/>
              </a:ext>
            </a:extLst>
          </p:cNvPr>
          <p:cNvSpPr/>
          <p:nvPr/>
        </p:nvSpPr>
        <p:spPr>
          <a:xfrm rot="16200000">
            <a:off x="5717499" y="3742807"/>
            <a:ext cx="1302573" cy="983556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 of study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035DA8C-485E-A403-67A0-4D3316A8795F}"/>
              </a:ext>
            </a:extLst>
          </p:cNvPr>
          <p:cNvSpPr txBox="1"/>
          <p:nvPr/>
        </p:nvSpPr>
        <p:spPr>
          <a:xfrm>
            <a:off x="1715524" y="4087906"/>
            <a:ext cx="108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Fase</a:t>
            </a:r>
            <a:r>
              <a:rPr lang="en-US" dirty="0"/>
              <a:t> 1</a:t>
            </a:r>
          </a:p>
          <a:p>
            <a:r>
              <a:rPr lang="en-US" dirty="0"/>
              <a:t>10wk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01CD7C-AF99-1427-526D-408F5B879937}"/>
              </a:ext>
            </a:extLst>
          </p:cNvPr>
          <p:cNvSpPr txBox="1"/>
          <p:nvPr/>
        </p:nvSpPr>
        <p:spPr>
          <a:xfrm>
            <a:off x="4506558" y="4049919"/>
            <a:ext cx="108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Fase 2</a:t>
            </a:r>
          </a:p>
          <a:p>
            <a:r>
              <a:rPr lang="en-US" dirty="0"/>
              <a:t>24 </a:t>
            </a:r>
            <a:r>
              <a:rPr lang="en-US" dirty="0" err="1"/>
              <a:t>wk</a:t>
            </a:r>
            <a:endParaRPr lang="en-US" dirty="0"/>
          </a:p>
          <a:p>
            <a:endParaRPr lang="en-US" dirty="0"/>
          </a:p>
        </p:txBody>
      </p:sp>
      <p:sp>
        <p:nvSpPr>
          <p:cNvPr id="3" name="Pijl: vijfhoek 2">
            <a:extLst>
              <a:ext uri="{FF2B5EF4-FFF2-40B4-BE49-F238E27FC236}">
                <a16:creationId xmlns:a16="http://schemas.microsoft.com/office/drawing/2014/main" id="{E8F6D032-A56E-8460-AEC0-C4CFFEA68C25}"/>
              </a:ext>
            </a:extLst>
          </p:cNvPr>
          <p:cNvSpPr/>
          <p:nvPr/>
        </p:nvSpPr>
        <p:spPr>
          <a:xfrm>
            <a:off x="1118409" y="611833"/>
            <a:ext cx="2434339" cy="978694"/>
          </a:xfrm>
          <a:prstGeom prst="homePlat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Cystistat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6 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1/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A389347-8C41-2045-5385-F074F75713B1}"/>
              </a:ext>
            </a:extLst>
          </p:cNvPr>
          <p:cNvSpPr txBox="1"/>
          <p:nvPr/>
        </p:nvSpPr>
        <p:spPr>
          <a:xfrm>
            <a:off x="84188" y="3064950"/>
            <a:ext cx="68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 C</a:t>
            </a:r>
          </a:p>
        </p:txBody>
      </p:sp>
      <p:sp>
        <p:nvSpPr>
          <p:cNvPr id="8" name="Pijl: vijfhoek 7">
            <a:extLst>
              <a:ext uri="{FF2B5EF4-FFF2-40B4-BE49-F238E27FC236}">
                <a16:creationId xmlns:a16="http://schemas.microsoft.com/office/drawing/2014/main" id="{CE7DC0AD-5A4F-F8BC-308C-B5897ADBA26F}"/>
              </a:ext>
            </a:extLst>
          </p:cNvPr>
          <p:cNvSpPr/>
          <p:nvPr/>
        </p:nvSpPr>
        <p:spPr>
          <a:xfrm>
            <a:off x="3791591" y="1649142"/>
            <a:ext cx="2519082" cy="978694"/>
          </a:xfrm>
          <a:prstGeom prst="homePlate">
            <a:avLst/>
          </a:prstGeom>
          <a:solidFill>
            <a:srgbClr val="7030A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Gepan</a:t>
            </a:r>
            <a:r>
              <a:rPr lang="en-US" dirty="0">
                <a:solidFill>
                  <a:schemeClr val="tx1"/>
                </a:solidFill>
              </a:rPr>
              <a:t> Instill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6mnd 1/</a:t>
            </a:r>
            <a:r>
              <a:rPr lang="en-US" dirty="0" err="1">
                <a:solidFill>
                  <a:schemeClr val="tx1"/>
                </a:solidFill>
              </a:rPr>
              <a:t>mnd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73D44E0F-046F-5B18-8999-E37E1E2E11AE}"/>
              </a:ext>
            </a:extLst>
          </p:cNvPr>
          <p:cNvSpPr/>
          <p:nvPr/>
        </p:nvSpPr>
        <p:spPr>
          <a:xfrm>
            <a:off x="3791591" y="2685789"/>
            <a:ext cx="2519082" cy="978694"/>
          </a:xfrm>
          <a:prstGeom prst="homePlate">
            <a:avLst/>
          </a:prstGeom>
          <a:solidFill>
            <a:srgbClr val="7030A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Ialuril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6mnd 1/</a:t>
            </a:r>
            <a:r>
              <a:rPr lang="en-US" dirty="0" err="1">
                <a:solidFill>
                  <a:schemeClr val="tx1"/>
                </a:solidFill>
              </a:rPr>
              <a:t>mnd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ABA072E-3B3E-0536-D31F-5BF5FE10DAB2}"/>
              </a:ext>
            </a:extLst>
          </p:cNvPr>
          <p:cNvSpPr txBox="1"/>
          <p:nvPr/>
        </p:nvSpPr>
        <p:spPr>
          <a:xfrm>
            <a:off x="7632297" y="892656"/>
            <a:ext cx="1450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Geen co </a:t>
            </a:r>
            <a:r>
              <a:rPr lang="en-US" dirty="0" err="1"/>
              <a:t>scopie</a:t>
            </a:r>
            <a:r>
              <a:rPr lang="en-US" dirty="0"/>
              <a:t> : </a:t>
            </a:r>
            <a:r>
              <a:rPr lang="en-US" dirty="0" err="1"/>
              <a:t>alleen</a:t>
            </a:r>
            <a:r>
              <a:rPr lang="en-US" dirty="0"/>
              <a:t> op </a:t>
            </a:r>
            <a:r>
              <a:rPr lang="en-US" dirty="0" err="1"/>
              <a:t>indicatie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Minder </a:t>
            </a:r>
            <a:r>
              <a:rPr lang="en-US" dirty="0" err="1"/>
              <a:t>vragenlijsten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lagere</a:t>
            </a:r>
            <a:r>
              <a:rPr lang="en-US" dirty="0"/>
              <a:t> </a:t>
            </a:r>
            <a:r>
              <a:rPr lang="en-US" dirty="0" err="1"/>
              <a:t>frequente</a:t>
            </a:r>
            <a:r>
              <a:rPr lang="en-US" dirty="0"/>
              <a:t> </a:t>
            </a:r>
            <a:r>
              <a:rPr lang="en-US" dirty="0" err="1"/>
              <a:t>afname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22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E9C0B-A9AC-34B6-A34D-31791FAD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CFB39-7A58-AAB9-1841-11846A5B5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1945" indent="-321945"/>
            <a:r>
              <a:rPr lang="nl-NL" sz="2000" b="1" dirty="0">
                <a:ea typeface="Calibri"/>
                <a:cs typeface="Calibri"/>
              </a:rPr>
              <a:t>Doelstelling om protocol dit jaar voor zomer nog bij METC in te dienen. Hopelijke start </a:t>
            </a:r>
            <a:r>
              <a:rPr lang="nl-NL" sz="2000" b="1">
                <a:ea typeface="Calibri"/>
                <a:cs typeface="Calibri"/>
              </a:rPr>
              <a:t>inclusie september</a:t>
            </a:r>
            <a:endParaRPr lang="nl-NL" sz="2000" b="1" dirty="0">
              <a:ea typeface="Calibri"/>
              <a:cs typeface="Calibri"/>
            </a:endParaRPr>
          </a:p>
          <a:p>
            <a:pPr marL="321945" indent="-321945"/>
            <a:endParaRPr lang="nl-NL" sz="2000" dirty="0">
              <a:ea typeface="Calibri"/>
              <a:cs typeface="Calibri"/>
            </a:endParaRPr>
          </a:p>
          <a:p>
            <a:pPr marL="321945" indent="-321945"/>
            <a:r>
              <a:rPr lang="nl-NL" sz="2000" b="1" dirty="0">
                <a:solidFill>
                  <a:srgbClr val="FF0000"/>
                </a:solidFill>
                <a:ea typeface="Calibri"/>
                <a:cs typeface="Calibri"/>
              </a:rPr>
              <a:t>Graag ook jullie blijvende inzet om ook dit deel zo goed mogelijk te laten verlopen!!!!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03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F3E49-B3D5-135C-418C-DBE84900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58549"/>
            <a:ext cx="8100000" cy="533400"/>
          </a:xfrm>
        </p:spPr>
        <p:txBody>
          <a:bodyPr/>
          <a:lstStyle/>
          <a:p>
            <a:r>
              <a:rPr lang="en-US" sz="2400" dirty="0"/>
              <a:t>En </a:t>
            </a:r>
            <a:r>
              <a:rPr lang="en-US" sz="2400" dirty="0" err="1"/>
              <a:t>verder</a:t>
            </a:r>
            <a:r>
              <a:rPr lang="en-US" sz="2400" dirty="0"/>
              <a:t> </a:t>
            </a:r>
            <a:r>
              <a:rPr lang="en-US" sz="2400" dirty="0" err="1"/>
              <a:t>nog</a:t>
            </a:r>
            <a:r>
              <a:rPr lang="en-US" sz="2400" dirty="0"/>
              <a:t> </a:t>
            </a:r>
            <a:r>
              <a:rPr lang="en-US" sz="2400" dirty="0" err="1"/>
              <a:t>nieuws</a:t>
            </a:r>
            <a:r>
              <a:rPr lang="en-US" sz="2400" dirty="0"/>
              <a:t> / updates BPS/IC </a:t>
            </a:r>
            <a:r>
              <a:rPr lang="en-US" sz="2400" dirty="0" err="1"/>
              <a:t>medisch</a:t>
            </a:r>
            <a:r>
              <a:rPr lang="en-US" sz="2400" dirty="0"/>
              <a:t> </a:t>
            </a:r>
            <a:r>
              <a:rPr lang="en-US" sz="2400" dirty="0" err="1"/>
              <a:t>gebied</a:t>
            </a:r>
            <a:endParaRPr lang="en-US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45B3F5-E1ED-80DF-A809-698ACA4A9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50" y="1243585"/>
            <a:ext cx="8100000" cy="2656329"/>
          </a:xfrm>
        </p:spPr>
        <p:txBody>
          <a:bodyPr/>
          <a:lstStyle/>
          <a:p>
            <a:r>
              <a:rPr lang="en-US" dirty="0"/>
              <a:t>Het ICP survey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is </a:t>
            </a:r>
            <a:r>
              <a:rPr lang="en-US" dirty="0" err="1"/>
              <a:t>uitgevoerd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er toe </a:t>
            </a:r>
            <a:r>
              <a:rPr lang="en-US" dirty="0" err="1"/>
              <a:t>leiden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in de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internationale</a:t>
            </a:r>
            <a:r>
              <a:rPr lang="en-US" dirty="0"/>
              <a:t> ESSIC </a:t>
            </a:r>
            <a:r>
              <a:rPr lang="en-US" dirty="0" err="1"/>
              <a:t>richtlijn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gehouden</a:t>
            </a:r>
            <a:r>
              <a:rPr lang="en-US" dirty="0"/>
              <a:t> met </a:t>
            </a:r>
            <a:r>
              <a:rPr lang="en-US" dirty="0" err="1"/>
              <a:t>urineweginfecties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BPS/IC </a:t>
            </a:r>
            <a:r>
              <a:rPr lang="en-US" dirty="0" err="1"/>
              <a:t>zorg</a:t>
            </a:r>
            <a:r>
              <a:rPr lang="en-US" dirty="0"/>
              <a:t>. </a:t>
            </a:r>
            <a:r>
              <a:rPr lang="en-US" b="1" dirty="0"/>
              <a:t>-&gt; </a:t>
            </a:r>
            <a:r>
              <a:rPr lang="en-US" b="1" dirty="0" err="1"/>
              <a:t>jullie</a:t>
            </a:r>
            <a:r>
              <a:rPr lang="en-US" b="1" dirty="0"/>
              <a:t> </a:t>
            </a:r>
            <a:r>
              <a:rPr lang="en-US" b="1" dirty="0" err="1"/>
              <a:t>zorgen</a:t>
            </a:r>
            <a:r>
              <a:rPr lang="en-US" b="1" dirty="0"/>
              <a:t> </a:t>
            </a:r>
            <a:r>
              <a:rPr lang="en-US" b="1" dirty="0" err="1"/>
              <a:t>zelf</a:t>
            </a:r>
            <a:r>
              <a:rPr lang="en-US" b="1" dirty="0"/>
              <a:t> </a:t>
            </a:r>
            <a:r>
              <a:rPr lang="en-US" b="1" dirty="0" err="1"/>
              <a:t>voor</a:t>
            </a:r>
            <a:r>
              <a:rPr lang="en-US" b="1" dirty="0"/>
              <a:t> </a:t>
            </a:r>
            <a:r>
              <a:rPr lang="en-US" b="1" dirty="0" err="1"/>
              <a:t>verbetering</a:t>
            </a:r>
            <a:r>
              <a:rPr lang="en-US" b="1" dirty="0"/>
              <a:t>!!!</a:t>
            </a:r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nieuwe</a:t>
            </a:r>
            <a:r>
              <a:rPr lang="en-US" dirty="0"/>
              <a:t> ESSIC </a:t>
            </a:r>
            <a:r>
              <a:rPr lang="en-US" dirty="0" err="1"/>
              <a:t>richtlijn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details </a:t>
            </a:r>
            <a:r>
              <a:rPr lang="en-US" dirty="0" err="1"/>
              <a:t>geven</a:t>
            </a:r>
            <a:r>
              <a:rPr lang="en-US" dirty="0"/>
              <a:t> over de </a:t>
            </a:r>
            <a:r>
              <a:rPr lang="en-US" dirty="0" err="1"/>
              <a:t>diagnostiek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behandeling</a:t>
            </a:r>
            <a:r>
              <a:rPr lang="en-US" dirty="0"/>
              <a:t> van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subtypen</a:t>
            </a:r>
            <a:r>
              <a:rPr lang="en-US" dirty="0"/>
              <a:t> BPS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aanverwante</a:t>
            </a:r>
            <a:r>
              <a:rPr lang="en-US" dirty="0"/>
              <a:t> </a:t>
            </a:r>
            <a:r>
              <a:rPr lang="en-US" dirty="0" err="1"/>
              <a:t>klachten</a:t>
            </a:r>
            <a:r>
              <a:rPr lang="en-US" dirty="0"/>
              <a:t>.   </a:t>
            </a:r>
          </a:p>
          <a:p>
            <a:endParaRPr lang="en-US" dirty="0"/>
          </a:p>
          <a:p>
            <a:r>
              <a:rPr lang="en-US" dirty="0"/>
              <a:t>Er </a:t>
            </a:r>
            <a:r>
              <a:rPr lang="en-US" dirty="0" err="1"/>
              <a:t>volgt</a:t>
            </a:r>
            <a:r>
              <a:rPr lang="en-US" dirty="0"/>
              <a:t> over 1,5 </a:t>
            </a:r>
            <a:r>
              <a:rPr lang="en-US" dirty="0" err="1"/>
              <a:t>wk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meeting in de VS om </a:t>
            </a:r>
            <a:r>
              <a:rPr lang="en-US" dirty="0" err="1"/>
              <a:t>internationaal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afstemming</a:t>
            </a:r>
            <a:r>
              <a:rPr lang="en-US" dirty="0"/>
              <a:t> te </a:t>
            </a:r>
            <a:r>
              <a:rPr lang="en-US" dirty="0" err="1"/>
              <a:t>proberen</a:t>
            </a:r>
            <a:r>
              <a:rPr lang="en-US" dirty="0"/>
              <a:t> te </a:t>
            </a:r>
            <a:r>
              <a:rPr lang="en-US" dirty="0" err="1"/>
              <a:t>bereiken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aanbevelingen</a:t>
            </a:r>
            <a:r>
              <a:rPr lang="en-US" dirty="0"/>
              <a:t> te </a:t>
            </a:r>
            <a:r>
              <a:rPr lang="en-US" dirty="0" err="1"/>
              <a:t>doen</a:t>
            </a:r>
            <a:r>
              <a:rPr lang="en-US" dirty="0"/>
              <a:t> over de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van BPS/IC </a:t>
            </a:r>
            <a:r>
              <a:rPr lang="en-US" dirty="0" err="1"/>
              <a:t>patiënten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427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7D3E3-2A89-444F-ABCD-8F554E46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25" y="2305050"/>
            <a:ext cx="8100000" cy="533400"/>
          </a:xfrm>
        </p:spPr>
        <p:txBody>
          <a:bodyPr/>
          <a:lstStyle/>
          <a:p>
            <a:r>
              <a:rPr lang="nl-NL" sz="3600" dirty="0"/>
              <a:t>	Bedankt voor jullie tijd en inzet!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		</a:t>
            </a:r>
            <a:r>
              <a:rPr lang="nl-NL" sz="3600"/>
              <a:t>	  Vragen</a:t>
            </a:r>
            <a:r>
              <a:rPr lang="nl-NL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474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78E96-8C1E-BD91-2501-CB22525F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 </a:t>
            </a:r>
            <a:br>
              <a:rPr lang="en-US" dirty="0"/>
            </a:br>
            <a:r>
              <a:rPr lang="en-US" dirty="0" err="1"/>
              <a:t>opzet</a:t>
            </a:r>
            <a:endParaRPr lang="en-US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6CD5561-AB2C-390C-3D4B-5BD3640A6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617" t="23665" r="25656" b="8585"/>
          <a:stretch/>
        </p:blipFill>
        <p:spPr>
          <a:xfrm>
            <a:off x="2671466" y="406394"/>
            <a:ext cx="6143922" cy="4615661"/>
          </a:xfrm>
        </p:spPr>
      </p:pic>
    </p:spTree>
    <p:extLst>
      <p:ext uri="{BB962C8B-B14F-4D97-AF65-F5344CB8AC3E}">
        <p14:creationId xmlns:p14="http://schemas.microsoft.com/office/powerpoint/2010/main" val="276516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EE0890-5C6F-4D22-A47F-24E8D544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Korte intro </a:t>
            </a:r>
            <a:r>
              <a:rPr lang="en-US" dirty="0" err="1"/>
              <a:t>blaaspijnsyndroom</a:t>
            </a:r>
            <a:r>
              <a:rPr lang="en-US" dirty="0"/>
              <a:t> /IC &amp; GAG </a:t>
            </a:r>
            <a:r>
              <a:rPr lang="en-US" dirty="0" err="1"/>
              <a:t>therapie</a:t>
            </a:r>
            <a:endParaRPr lang="en-US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D8E0411-867A-46E0-9D94-AA8A5AFFC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Groot </a:t>
            </a:r>
            <a:r>
              <a:rPr lang="en-US" dirty="0" err="1"/>
              <a:t>deel</a:t>
            </a:r>
            <a:r>
              <a:rPr lang="en-US" dirty="0"/>
              <a:t> van BPS/IC </a:t>
            </a:r>
            <a:r>
              <a:rPr lang="en-US" dirty="0" err="1"/>
              <a:t>patiënten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op </a:t>
            </a:r>
            <a:r>
              <a:rPr lang="en-US" dirty="0" err="1"/>
              <a:t>scopie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ontstoken</a:t>
            </a:r>
            <a:r>
              <a:rPr lang="en-US" dirty="0"/>
              <a:t> </a:t>
            </a:r>
            <a:r>
              <a:rPr lang="en-US" dirty="0" err="1"/>
              <a:t>blaaswand</a:t>
            </a:r>
            <a:endParaRPr lang="en-US" dirty="0"/>
          </a:p>
          <a:p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deel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patiënten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diffuse </a:t>
            </a:r>
            <a:r>
              <a:rPr lang="en-US" dirty="0" err="1"/>
              <a:t>ontsteking</a:t>
            </a:r>
            <a:r>
              <a:rPr lang="en-US" dirty="0"/>
              <a:t> van de </a:t>
            </a:r>
            <a:r>
              <a:rPr lang="en-US" dirty="0" err="1"/>
              <a:t>blaaswand</a:t>
            </a:r>
            <a:r>
              <a:rPr lang="en-US" dirty="0"/>
              <a:t> (</a:t>
            </a:r>
            <a:r>
              <a:rPr lang="en-US" dirty="0" err="1"/>
              <a:t>puntbloedingen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vaattekeningen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deel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zweren</a:t>
            </a:r>
            <a:r>
              <a:rPr lang="en-US" dirty="0"/>
              <a:t> (</a:t>
            </a:r>
            <a:r>
              <a:rPr lang="en-US" dirty="0" err="1"/>
              <a:t>Hunnerse</a:t>
            </a:r>
            <a:r>
              <a:rPr lang="en-US" dirty="0"/>
              <a:t> </a:t>
            </a:r>
            <a:r>
              <a:rPr lang="en-US" dirty="0" err="1"/>
              <a:t>laesies</a:t>
            </a:r>
            <a:r>
              <a:rPr lang="en-US" dirty="0"/>
              <a:t>) in de </a:t>
            </a:r>
            <a:r>
              <a:rPr lang="en-US" dirty="0" err="1"/>
              <a:t>blaaswand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Opties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behandelen</a:t>
            </a:r>
            <a:r>
              <a:rPr lang="en-US" dirty="0"/>
              <a:t> van de </a:t>
            </a:r>
            <a:r>
              <a:rPr lang="en-US" dirty="0" err="1"/>
              <a:t>ontstoken</a:t>
            </a:r>
            <a:r>
              <a:rPr lang="en-US" dirty="0"/>
              <a:t> </a:t>
            </a:r>
            <a:r>
              <a:rPr lang="en-US" dirty="0" err="1"/>
              <a:t>blaaswand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beperkt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Sinds</a:t>
            </a:r>
            <a:r>
              <a:rPr lang="en-US" dirty="0"/>
              <a:t> 2020 </a:t>
            </a:r>
            <a:r>
              <a:rPr lang="en-US" dirty="0" err="1"/>
              <a:t>Elmiron</a:t>
            </a:r>
            <a:r>
              <a:rPr lang="en-US" dirty="0"/>
              <a:t> </a:t>
            </a:r>
            <a:r>
              <a:rPr lang="en-US" dirty="0" err="1"/>
              <a:t>tabletten</a:t>
            </a:r>
            <a:r>
              <a:rPr lang="en-US" dirty="0"/>
              <a:t> (</a:t>
            </a: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30% </a:t>
            </a:r>
            <a:r>
              <a:rPr lang="en-US" dirty="0" err="1"/>
              <a:t>vd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GAG </a:t>
            </a:r>
            <a:r>
              <a:rPr lang="en-US" dirty="0" err="1"/>
              <a:t>blaasspoelingen</a:t>
            </a:r>
            <a:r>
              <a:rPr lang="en-US" dirty="0"/>
              <a:t> (in NL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ervaring</a:t>
            </a:r>
            <a:r>
              <a:rPr lang="en-US" dirty="0"/>
              <a:t> mee,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o.a.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Andros </a:t>
            </a:r>
            <a:r>
              <a:rPr lang="en-US" dirty="0" err="1"/>
              <a:t>ook</a:t>
            </a:r>
            <a:r>
              <a:rPr lang="en-US" dirty="0"/>
              <a:t> met success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toegepast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20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EA496-0699-4E6A-B695-08AB7160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990" y="2571750"/>
            <a:ext cx="8100000" cy="400050"/>
          </a:xfrm>
        </p:spPr>
        <p:txBody>
          <a:bodyPr/>
          <a:lstStyle/>
          <a:p>
            <a:r>
              <a:rPr lang="en-US" sz="4050" dirty="0"/>
              <a:t>Hoe </a:t>
            </a:r>
            <a:r>
              <a:rPr lang="en-US" sz="4050" dirty="0" err="1"/>
              <a:t>werkt</a:t>
            </a:r>
            <a:r>
              <a:rPr lang="en-US" sz="4050" dirty="0"/>
              <a:t> GAG </a:t>
            </a:r>
            <a:r>
              <a:rPr lang="en-US" sz="4050" dirty="0" err="1"/>
              <a:t>therapie</a:t>
            </a:r>
            <a:endParaRPr lang="en-US" sz="4050" dirty="0"/>
          </a:p>
        </p:txBody>
      </p:sp>
    </p:spTree>
    <p:extLst>
      <p:ext uri="{BB962C8B-B14F-4D97-AF65-F5344CB8AC3E}">
        <p14:creationId xmlns:p14="http://schemas.microsoft.com/office/powerpoint/2010/main" val="183296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8613" y="1354795"/>
            <a:ext cx="2580394" cy="3269183"/>
          </a:xfrm>
        </p:spPr>
        <p:txBody>
          <a:bodyPr/>
          <a:lstStyle/>
          <a:p>
            <a:endParaRPr lang="en-US" sz="1265" dirty="0"/>
          </a:p>
          <a:p>
            <a:pPr marL="0" indent="0"/>
            <a:r>
              <a:rPr lang="en-US" sz="2100" b="1" dirty="0"/>
              <a:t>  </a:t>
            </a:r>
            <a:r>
              <a:rPr lang="en-US" sz="2100" b="1" dirty="0" err="1"/>
              <a:t>Waarom</a:t>
            </a:r>
            <a:r>
              <a:rPr lang="en-US" sz="2100" b="1" dirty="0"/>
              <a:t>?</a:t>
            </a:r>
          </a:p>
          <a:p>
            <a:pPr marL="0" indent="0"/>
            <a:endParaRPr lang="en-US" sz="2100" b="1" dirty="0"/>
          </a:p>
          <a:p>
            <a:r>
              <a:rPr lang="en-US" sz="2100" b="1" dirty="0" err="1"/>
              <a:t>Bescherming</a:t>
            </a:r>
            <a:r>
              <a:rPr lang="en-US" sz="2100" b="1" dirty="0"/>
              <a:t> </a:t>
            </a:r>
            <a:r>
              <a:rPr lang="en-US" sz="2100" b="1" dirty="0" err="1"/>
              <a:t>tegen</a:t>
            </a:r>
            <a:r>
              <a:rPr lang="en-US" sz="2100" b="1" dirty="0"/>
              <a:t> molecule </a:t>
            </a:r>
            <a:r>
              <a:rPr lang="en-US" sz="2100" b="1" dirty="0" err="1"/>
              <a:t>en</a:t>
            </a:r>
            <a:r>
              <a:rPr lang="en-US" sz="2100" b="1" dirty="0"/>
              <a:t> </a:t>
            </a:r>
            <a:r>
              <a:rPr lang="en-US" sz="2100" b="1" dirty="0" err="1"/>
              <a:t>pathogenen</a:t>
            </a:r>
            <a:r>
              <a:rPr lang="en-US" sz="2100" b="1" dirty="0"/>
              <a:t> in de urine</a:t>
            </a:r>
          </a:p>
          <a:p>
            <a:endParaRPr lang="en-US" sz="2100" b="1" dirty="0"/>
          </a:p>
          <a:p>
            <a:r>
              <a:rPr lang="en-US" sz="2100" b="1" dirty="0"/>
              <a:t>Nat milieu</a:t>
            </a:r>
          </a:p>
          <a:p>
            <a:pPr marL="0" indent="0"/>
            <a:endParaRPr lang="en-US" sz="1265" dirty="0"/>
          </a:p>
          <a:p>
            <a:endParaRPr lang="en-US" sz="1265" dirty="0"/>
          </a:p>
          <a:p>
            <a:endParaRPr lang="en-US" sz="1265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07" y="1286363"/>
            <a:ext cx="4961824" cy="25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al 5"/>
          <p:cNvSpPr/>
          <p:nvPr/>
        </p:nvSpPr>
        <p:spPr>
          <a:xfrm>
            <a:off x="5795050" y="1354797"/>
            <a:ext cx="865719" cy="781882"/>
          </a:xfrm>
          <a:prstGeom prst="ellipse">
            <a:avLst/>
          </a:prstGeom>
          <a:noFill/>
          <a:ln w="9842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NL" sz="94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4DF109C-4A32-4051-B5E5-A15A3DAAD91A}"/>
              </a:ext>
            </a:extLst>
          </p:cNvPr>
          <p:cNvSpPr txBox="1">
            <a:spLocks/>
          </p:cNvSpPr>
          <p:nvPr/>
        </p:nvSpPr>
        <p:spPr bwMode="auto">
          <a:xfrm>
            <a:off x="264078" y="678117"/>
            <a:ext cx="8458441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/>
            <a:r>
              <a:rPr lang="en-US" sz="1800" kern="0" dirty="0" err="1">
                <a:solidFill>
                  <a:srgbClr val="00AFDC"/>
                </a:solidFill>
                <a:latin typeface="Calibri"/>
              </a:rPr>
              <a:t>Blaasslijmvlies</a:t>
            </a:r>
            <a:r>
              <a:rPr lang="en-US" sz="1800" kern="0" dirty="0">
                <a:solidFill>
                  <a:srgbClr val="00AFDC"/>
                </a:solidFill>
                <a:latin typeface="Calibri"/>
              </a:rPr>
              <a:t> </a:t>
            </a:r>
            <a:r>
              <a:rPr lang="en-US" sz="1800" kern="0" dirty="0" err="1">
                <a:solidFill>
                  <a:srgbClr val="00AFDC"/>
                </a:solidFill>
                <a:latin typeface="Calibri"/>
              </a:rPr>
              <a:t>geeft</a:t>
            </a:r>
            <a:r>
              <a:rPr lang="en-US" sz="1800" kern="0" dirty="0">
                <a:solidFill>
                  <a:srgbClr val="00AFDC"/>
                </a:solidFill>
                <a:latin typeface="Calibri"/>
              </a:rPr>
              <a:t> de </a:t>
            </a:r>
            <a:r>
              <a:rPr lang="en-US" sz="1800" kern="0" dirty="0" err="1">
                <a:solidFill>
                  <a:srgbClr val="00AFDC"/>
                </a:solidFill>
                <a:latin typeface="Calibri"/>
              </a:rPr>
              <a:t>grootste</a:t>
            </a:r>
            <a:r>
              <a:rPr lang="en-US" sz="1800" kern="0" dirty="0">
                <a:solidFill>
                  <a:srgbClr val="00AFDC"/>
                </a:solidFill>
                <a:latin typeface="Calibri"/>
              </a:rPr>
              <a:t> </a:t>
            </a:r>
            <a:r>
              <a:rPr lang="en-US" sz="1800" kern="0" dirty="0" err="1">
                <a:solidFill>
                  <a:srgbClr val="00AFDC"/>
                </a:solidFill>
                <a:latin typeface="Calibri"/>
              </a:rPr>
              <a:t>barrière</a:t>
            </a:r>
            <a:r>
              <a:rPr lang="en-US" sz="1800" kern="0" dirty="0">
                <a:solidFill>
                  <a:srgbClr val="00AFDC"/>
                </a:solidFill>
                <a:latin typeface="Calibri"/>
              </a:rPr>
              <a:t> van alle </a:t>
            </a:r>
            <a:r>
              <a:rPr lang="en-US" sz="1800" kern="0" dirty="0" err="1">
                <a:solidFill>
                  <a:srgbClr val="00AFDC"/>
                </a:solidFill>
                <a:latin typeface="Calibri"/>
              </a:rPr>
              <a:t>slijmvliezen</a:t>
            </a:r>
            <a:r>
              <a:rPr lang="en-US" sz="1800" kern="0" dirty="0">
                <a:solidFill>
                  <a:srgbClr val="00AFDC"/>
                </a:solidFill>
                <a:latin typeface="Calibri"/>
              </a:rPr>
              <a:t> van het </a:t>
            </a:r>
            <a:r>
              <a:rPr lang="en-US" sz="1800" kern="0" dirty="0" err="1">
                <a:solidFill>
                  <a:srgbClr val="00AFDC"/>
                </a:solidFill>
                <a:latin typeface="Calibri"/>
              </a:rPr>
              <a:t>lichaam</a:t>
            </a:r>
            <a:endParaRPr lang="en-US" sz="1800" kern="0" dirty="0">
              <a:solidFill>
                <a:srgbClr val="00AFDC"/>
              </a:solidFill>
              <a:latin typeface="Calibri"/>
            </a:endParaRPr>
          </a:p>
          <a:p>
            <a:pPr marL="257175" indent="-257175" defTabSz="685800"/>
            <a:endParaRPr lang="en-US" sz="1265" kern="0" dirty="0">
              <a:solidFill>
                <a:srgbClr val="000000"/>
              </a:solidFill>
              <a:latin typeface="Calibri"/>
            </a:endParaRPr>
          </a:p>
          <a:p>
            <a:pPr marL="0" indent="0" defTabSz="685800"/>
            <a:endParaRPr lang="en-US" sz="1265" kern="0" dirty="0">
              <a:solidFill>
                <a:srgbClr val="000000"/>
              </a:solidFill>
              <a:latin typeface="Calibri"/>
            </a:endParaRPr>
          </a:p>
          <a:p>
            <a:pPr marL="257175" indent="-257175" defTabSz="685800"/>
            <a:endParaRPr lang="en-US" sz="1265" kern="0" dirty="0">
              <a:solidFill>
                <a:srgbClr val="000000"/>
              </a:solidFill>
              <a:latin typeface="Calibri"/>
            </a:endParaRPr>
          </a:p>
          <a:p>
            <a:pPr marL="257175" indent="-257175" defTabSz="685800"/>
            <a:endParaRPr lang="en-US" sz="1265" kern="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01577" y="950146"/>
            <a:ext cx="2322909" cy="432166"/>
          </a:xfrm>
        </p:spPr>
        <p:txBody>
          <a:bodyPr/>
          <a:lstStyle/>
          <a:p>
            <a:pPr eaLnBrk="1" hangingPunct="1"/>
            <a:r>
              <a:rPr lang="nl-NL" sz="2100" dirty="0">
                <a:solidFill>
                  <a:srgbClr val="890C58"/>
                </a:solidFill>
                <a:latin typeface="Arial" charset="0"/>
                <a:cs typeface="Arial" charset="0"/>
              </a:rPr>
              <a:t>Normale blaas</a:t>
            </a:r>
          </a:p>
        </p:txBody>
      </p:sp>
      <p:pic>
        <p:nvPicPr>
          <p:cNvPr id="21507" name="Picture 3" descr="I:\Documents\1 Radboud onderzoek\Mic-foto's\IC HE's 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2895786"/>
            <a:ext cx="2971800" cy="176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I:\Documents\1 Radboud onderzoek\Mic-foto's\IC HE's 5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24"/>
          <a:stretch>
            <a:fillRect/>
          </a:stretch>
        </p:blipFill>
        <p:spPr bwMode="auto">
          <a:xfrm>
            <a:off x="4896036" y="1395705"/>
            <a:ext cx="2971800" cy="145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I:\Documents\1 Radboud onderzoek\Mic-foto's\HE nl blaas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75" y="2895786"/>
            <a:ext cx="2970610" cy="176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I:\Documents\1 Radboud onderzoek\Mic-foto's\HE nl blaas 3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10"/>
          <a:stretch>
            <a:fillRect/>
          </a:stretch>
        </p:blipFill>
        <p:spPr bwMode="auto">
          <a:xfrm>
            <a:off x="1386075" y="1395705"/>
            <a:ext cx="2970610" cy="145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46676" y="921573"/>
            <a:ext cx="2322910" cy="432166"/>
          </a:xfrm>
          <a:prstGeom prst="rect">
            <a:avLst/>
          </a:prstGeom>
        </p:spPr>
        <p:txBody>
          <a:bodyPr lIns="61229" tIns="30614" rIns="61229" bIns="30614" anchor="ctr">
            <a:normAutofit/>
          </a:bodyPr>
          <a:lstStyle/>
          <a:p>
            <a:pPr defTabSz="685800">
              <a:defRPr/>
            </a:pPr>
            <a:r>
              <a:rPr lang="nl-NL" sz="2100" b="1" dirty="0">
                <a:solidFill>
                  <a:srgbClr val="890C58"/>
                </a:solidFill>
                <a:latin typeface="Calibri"/>
                <a:cs typeface="Calibri" panose="020F0502020204030204" pitchFamily="34" charset="0"/>
              </a:rPr>
              <a:t>Hunner type BPS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81813" y="3542249"/>
            <a:ext cx="378619" cy="162509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15325285">
            <a:off x="2664372" y="2821194"/>
            <a:ext cx="325910" cy="967979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1229" tIns="30614" rIns="61229" bIns="30614" anchor="ctr"/>
          <a:lstStyle/>
          <a:p>
            <a:pPr algn="ctr" defTabSz="685800">
              <a:defRPr/>
            </a:pPr>
            <a:endParaRPr lang="en-US" sz="949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 rot="16200000" flipV="1">
            <a:off x="6293543" y="2198724"/>
            <a:ext cx="283944" cy="547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3">
            <a:extLst>
              <a:ext uri="{FF2B5EF4-FFF2-40B4-BE49-F238E27FC236}">
                <a16:creationId xmlns:a16="http://schemas.microsoft.com/office/drawing/2014/main" id="{D6578A32-C731-40A0-869E-0E44DFDB8684}"/>
              </a:ext>
            </a:extLst>
          </p:cNvPr>
          <p:cNvSpPr txBox="1">
            <a:spLocks/>
          </p:cNvSpPr>
          <p:nvPr/>
        </p:nvSpPr>
        <p:spPr>
          <a:xfrm>
            <a:off x="964406" y="428016"/>
            <a:ext cx="7393781" cy="8572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defTabSz="685800"/>
            <a:r>
              <a:rPr lang="en-US" sz="2700" kern="0" dirty="0" err="1">
                <a:solidFill>
                  <a:srgbClr val="00AFDC"/>
                </a:solidFill>
                <a:latin typeface="Calibri"/>
              </a:rPr>
              <a:t>Verstoorde</a:t>
            </a:r>
            <a:r>
              <a:rPr lang="en-US" sz="2700" kern="0" dirty="0">
                <a:solidFill>
                  <a:srgbClr val="00AFDC"/>
                </a:solidFill>
                <a:latin typeface="Calibri"/>
              </a:rPr>
              <a:t> </a:t>
            </a:r>
            <a:r>
              <a:rPr lang="en-US" sz="2700" kern="0" dirty="0" err="1">
                <a:solidFill>
                  <a:srgbClr val="00AFDC"/>
                </a:solidFill>
                <a:latin typeface="Calibri"/>
              </a:rPr>
              <a:t>barrière</a:t>
            </a:r>
            <a:r>
              <a:rPr lang="en-US" sz="2700" kern="0" dirty="0">
                <a:solidFill>
                  <a:srgbClr val="00AFDC"/>
                </a:solidFill>
                <a:latin typeface="Calibri"/>
              </a:rPr>
              <a:t> </a:t>
            </a:r>
            <a:r>
              <a:rPr lang="en-US" sz="2700" kern="0" dirty="0" err="1">
                <a:solidFill>
                  <a:srgbClr val="00AFDC"/>
                </a:solidFill>
                <a:latin typeface="Calibri"/>
              </a:rPr>
              <a:t>functie</a:t>
            </a:r>
            <a:r>
              <a:rPr lang="en-US" sz="2700" kern="0" dirty="0">
                <a:solidFill>
                  <a:srgbClr val="00AFDC"/>
                </a:solidFill>
                <a:latin typeface="Calibri"/>
              </a:rPr>
              <a:t> </a:t>
            </a:r>
            <a:r>
              <a:rPr lang="en-US" sz="2700" kern="0" dirty="0" err="1">
                <a:solidFill>
                  <a:srgbClr val="00AFDC"/>
                </a:solidFill>
                <a:latin typeface="Calibri"/>
              </a:rPr>
              <a:t>blaasslijmvlies</a:t>
            </a:r>
            <a:r>
              <a:rPr lang="en-US" sz="2700" kern="0" dirty="0">
                <a:solidFill>
                  <a:srgbClr val="00AFDC"/>
                </a:solidFill>
                <a:latin typeface="Calibri"/>
              </a:rPr>
              <a:t> in BPS-IC</a:t>
            </a:r>
          </a:p>
        </p:txBody>
      </p:sp>
    </p:spTree>
    <p:extLst>
      <p:ext uri="{BB962C8B-B14F-4D97-AF65-F5344CB8AC3E}">
        <p14:creationId xmlns:p14="http://schemas.microsoft.com/office/powerpoint/2010/main" val="185586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4B3F4-FCE1-4083-9E5A-A28A9372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53258"/>
            <a:ext cx="8100000" cy="400050"/>
          </a:xfrm>
        </p:spPr>
        <p:txBody>
          <a:bodyPr/>
          <a:lstStyle/>
          <a:p>
            <a:r>
              <a:rPr lang="en-US" dirty="0"/>
              <a:t>GAG </a:t>
            </a:r>
            <a:r>
              <a:rPr lang="en-US" dirty="0" err="1"/>
              <a:t>therapie</a:t>
            </a:r>
            <a:r>
              <a:rPr lang="en-US" dirty="0"/>
              <a:t> </a:t>
            </a:r>
            <a:r>
              <a:rPr lang="en-US" dirty="0" err="1"/>
              <a:t>verbetert</a:t>
            </a:r>
            <a:r>
              <a:rPr lang="en-US" dirty="0"/>
              <a:t> </a:t>
            </a:r>
            <a:r>
              <a:rPr lang="en-US" dirty="0" err="1"/>
              <a:t>barriere</a:t>
            </a:r>
            <a:r>
              <a:rPr lang="en-US" dirty="0"/>
              <a:t> door het </a:t>
            </a:r>
            <a:r>
              <a:rPr lang="en-US" dirty="0" err="1"/>
              <a:t>slijm</a:t>
            </a:r>
            <a:r>
              <a:rPr lang="en-US" dirty="0"/>
              <a:t> op het </a:t>
            </a:r>
            <a:r>
              <a:rPr lang="en-US" dirty="0" err="1"/>
              <a:t>slijmvlies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repareren</a:t>
            </a:r>
            <a:endParaRPr lang="en-US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F2A8BDA-216E-9D1B-B119-5DD5CC861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E40AB5-1188-4202-A1C4-EBA29F0E9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12"/>
          <a:stretch/>
        </p:blipFill>
        <p:spPr bwMode="auto">
          <a:xfrm>
            <a:off x="193708" y="2299440"/>
            <a:ext cx="2527835" cy="155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F9BA5CC0-EE78-4C9B-B080-B956A6E3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34" y="1299411"/>
            <a:ext cx="6094166" cy="3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9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266E8-87B8-4BF0-B958-3B87B4B3F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Problemen</a:t>
            </a:r>
            <a:r>
              <a:rPr lang="en-US" dirty="0"/>
              <a:t> met </a:t>
            </a:r>
            <a:r>
              <a:rPr lang="en-US" dirty="0" err="1"/>
              <a:t>vergoeding</a:t>
            </a:r>
            <a:r>
              <a:rPr lang="en-US" dirty="0"/>
              <a:t> GAG </a:t>
            </a:r>
            <a:r>
              <a:rPr lang="en-US" dirty="0" err="1"/>
              <a:t>therapie</a:t>
            </a:r>
            <a:r>
              <a:rPr lang="en-US" dirty="0"/>
              <a:t> in NL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DF80834-176C-435B-A1B4-2FD5C6A0D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4" y="1360885"/>
            <a:ext cx="8101013" cy="3094434"/>
          </a:xfrm>
        </p:spPr>
        <p:txBody>
          <a:bodyPr/>
          <a:lstStyle/>
          <a:p>
            <a:endParaRPr lang="nl-NL" dirty="0"/>
          </a:p>
          <a:p>
            <a:r>
              <a:rPr lang="nl-NL" sz="1800" dirty="0"/>
              <a:t>GAG therapie werd tot 2015 nog vergoed in NL</a:t>
            </a:r>
          </a:p>
          <a:p>
            <a:endParaRPr lang="nl-NL" sz="1800" dirty="0"/>
          </a:p>
          <a:p>
            <a:r>
              <a:rPr lang="nl-NL" sz="1800" dirty="0"/>
              <a:t>Echter; na analyse overheid (Zorginstituut), hebben ze vergoeding gestaakt </a:t>
            </a:r>
          </a:p>
          <a:p>
            <a:endParaRPr lang="nl-NL" sz="1800" dirty="0"/>
          </a:p>
          <a:p>
            <a:r>
              <a:rPr lang="nl-NL" sz="1800" dirty="0"/>
              <a:t>Argument: te weinig wetenschappelijk bewijs van effectiviteit.</a:t>
            </a:r>
          </a:p>
          <a:p>
            <a:endParaRPr lang="nl-NL" sz="1800" dirty="0"/>
          </a:p>
          <a:p>
            <a:endParaRPr lang="nl-NL" sz="1800" dirty="0"/>
          </a:p>
          <a:p>
            <a:r>
              <a:rPr lang="nl-NL" sz="1800" b="1" dirty="0" err="1"/>
              <a:t>Patientenvereniging</a:t>
            </a:r>
            <a:r>
              <a:rPr lang="nl-NL" sz="1800" b="1" dirty="0"/>
              <a:t> ICP en NVU waren het hier niet mee eens !!!!</a:t>
            </a:r>
          </a:p>
          <a:p>
            <a:endParaRPr lang="nl-NL" sz="1800" dirty="0">
              <a:sym typeface="Wingdings" panose="05000000000000000000" pitchFamily="2" charset="2"/>
            </a:endParaRPr>
          </a:p>
          <a:p>
            <a:r>
              <a:rPr lang="nl-NL" sz="1800" dirty="0">
                <a:sym typeface="Wingdings" panose="05000000000000000000" pitchFamily="2" charset="2"/>
              </a:rPr>
              <a:t> na overleggen met ZIN (2017); besluit om geld vrij te maken om dit te onderzoeken. </a:t>
            </a:r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26D0AD-1956-40A6-BDE2-12EA67ABA0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2538" y="4317066"/>
            <a:ext cx="1520522" cy="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6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36D1E-9D83-45A4-9414-BBC8B061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&amp; </a:t>
            </a:r>
            <a:r>
              <a:rPr lang="en-US" dirty="0" err="1"/>
              <a:t>betrokken</a:t>
            </a:r>
            <a:r>
              <a:rPr lang="en-US" dirty="0"/>
              <a:t> </a:t>
            </a:r>
            <a:r>
              <a:rPr lang="en-US" dirty="0" err="1"/>
              <a:t>instellingen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E532BB-A41E-48F9-897C-922DD4E7E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360977"/>
            <a:ext cx="6265548" cy="3094024"/>
          </a:xfrm>
        </p:spPr>
        <p:txBody>
          <a:bodyPr/>
          <a:lstStyle/>
          <a:p>
            <a:r>
              <a:rPr lang="en-US" sz="2100" dirty="0"/>
              <a:t>NL </a:t>
            </a:r>
            <a:r>
              <a:rPr lang="en-US" sz="2100" dirty="0" err="1"/>
              <a:t>overheid</a:t>
            </a:r>
            <a:r>
              <a:rPr lang="en-US" sz="2100" dirty="0"/>
              <a:t> (minister van VWS &amp; 2e </a:t>
            </a:r>
            <a:r>
              <a:rPr lang="en-US" sz="2100" dirty="0" err="1"/>
              <a:t>kamer</a:t>
            </a:r>
            <a:r>
              <a:rPr lang="en-US" sz="2100" dirty="0"/>
              <a:t> </a:t>
            </a:r>
            <a:r>
              <a:rPr lang="en-US" sz="2100" dirty="0" err="1"/>
              <a:t>hebben</a:t>
            </a:r>
            <a:r>
              <a:rPr lang="en-US" sz="2100" dirty="0"/>
              <a:t> het </a:t>
            </a:r>
            <a:r>
              <a:rPr lang="en-US" sz="2100" dirty="0" err="1"/>
              <a:t>goedgekeurd</a:t>
            </a:r>
            <a:r>
              <a:rPr lang="en-US" sz="2100" dirty="0"/>
              <a:t>)</a:t>
            </a:r>
          </a:p>
          <a:p>
            <a:endParaRPr lang="en-US" sz="2100" dirty="0"/>
          </a:p>
          <a:p>
            <a:r>
              <a:rPr lang="en-US" sz="2100" dirty="0"/>
              <a:t>800.000 Euro </a:t>
            </a:r>
            <a:r>
              <a:rPr lang="en-US" sz="2100" dirty="0" err="1"/>
              <a:t>voor</a:t>
            </a:r>
            <a:r>
              <a:rPr lang="en-US" sz="2100" dirty="0"/>
              <a:t> </a:t>
            </a:r>
            <a:r>
              <a:rPr lang="en-US" sz="2100" dirty="0" err="1"/>
              <a:t>vergoeding</a:t>
            </a:r>
            <a:r>
              <a:rPr lang="en-US" sz="2100" dirty="0"/>
              <a:t> </a:t>
            </a:r>
            <a:r>
              <a:rPr lang="en-US" sz="2100" dirty="0" err="1"/>
              <a:t>therapie</a:t>
            </a:r>
            <a:r>
              <a:rPr lang="en-US" sz="2100" dirty="0"/>
              <a:t> </a:t>
            </a:r>
            <a:r>
              <a:rPr lang="en-US" sz="2100" dirty="0" err="1"/>
              <a:t>komende</a:t>
            </a:r>
            <a:r>
              <a:rPr lang="en-US" sz="2100" dirty="0"/>
              <a:t> 4jr</a:t>
            </a:r>
          </a:p>
          <a:p>
            <a:endParaRPr lang="en-US" sz="2100" dirty="0"/>
          </a:p>
          <a:p>
            <a:r>
              <a:rPr lang="en-US" sz="2100" dirty="0"/>
              <a:t>400.000 Euro </a:t>
            </a:r>
            <a:r>
              <a:rPr lang="en-US" sz="2100" dirty="0" err="1"/>
              <a:t>voor</a:t>
            </a:r>
            <a:r>
              <a:rPr lang="en-US" sz="2100" dirty="0"/>
              <a:t> </a:t>
            </a:r>
            <a:r>
              <a:rPr lang="en-US" sz="2100" dirty="0" err="1"/>
              <a:t>studie</a:t>
            </a:r>
            <a:r>
              <a:rPr lang="en-US" sz="2100" dirty="0"/>
              <a:t> </a:t>
            </a:r>
            <a:r>
              <a:rPr lang="en-US" sz="2100" dirty="0" err="1"/>
              <a:t>opzet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</a:t>
            </a:r>
            <a:r>
              <a:rPr lang="en-US" sz="2100" dirty="0" err="1"/>
              <a:t>uitvoer</a:t>
            </a:r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r>
              <a:rPr lang="en-US" sz="2100" dirty="0" err="1"/>
              <a:t>Studie</a:t>
            </a:r>
            <a:r>
              <a:rPr lang="en-US" sz="2100" dirty="0"/>
              <a:t> </a:t>
            </a:r>
            <a:r>
              <a:rPr lang="en-US" sz="2100" dirty="0" err="1"/>
              <a:t>organisatie</a:t>
            </a:r>
            <a:r>
              <a:rPr lang="en-US" sz="2100" dirty="0"/>
              <a:t> </a:t>
            </a:r>
            <a:r>
              <a:rPr lang="en-US" sz="2100" dirty="0" err="1"/>
              <a:t>vanuit</a:t>
            </a:r>
            <a:r>
              <a:rPr lang="en-US" sz="2100" dirty="0"/>
              <a:t> </a:t>
            </a:r>
            <a:r>
              <a:rPr lang="en-US" sz="2100" dirty="0" err="1"/>
              <a:t>Radboudumc</a:t>
            </a:r>
            <a:r>
              <a:rPr lang="en-US" sz="2100" dirty="0"/>
              <a:t> </a:t>
            </a:r>
            <a:r>
              <a:rPr lang="en-US" sz="2100" dirty="0" err="1"/>
              <a:t>Urologie</a:t>
            </a:r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r>
              <a:rPr lang="en-US" sz="2100" dirty="0" err="1"/>
              <a:t>Actieve</a:t>
            </a:r>
            <a:r>
              <a:rPr lang="en-US" sz="2100" dirty="0"/>
              <a:t> </a:t>
            </a:r>
            <a:r>
              <a:rPr lang="en-US" sz="2100" dirty="0" err="1"/>
              <a:t>samenwerking</a:t>
            </a:r>
            <a:r>
              <a:rPr lang="en-US" sz="2100" dirty="0"/>
              <a:t> met NVU, IQ Healthcare &amp; </a:t>
            </a:r>
            <a:r>
              <a:rPr lang="en-US" sz="2100" dirty="0" err="1"/>
              <a:t>pt</a:t>
            </a:r>
            <a:r>
              <a:rPr lang="en-US" sz="2100" dirty="0"/>
              <a:t> </a:t>
            </a:r>
            <a:r>
              <a:rPr lang="en-US" sz="2100" dirty="0" err="1"/>
              <a:t>vereniging</a:t>
            </a:r>
            <a:r>
              <a:rPr lang="en-US" sz="2100" dirty="0"/>
              <a:t> ICP</a:t>
            </a:r>
          </a:p>
        </p:txBody>
      </p:sp>
      <p:pic>
        <p:nvPicPr>
          <p:cNvPr id="1026" name="Picture 2" descr="ICP – Interstitiële Cystitis Patiëntenvereniging">
            <a:extLst>
              <a:ext uri="{FF2B5EF4-FFF2-40B4-BE49-F238E27FC236}">
                <a16:creationId xmlns:a16="http://schemas.microsoft.com/office/drawing/2014/main" id="{5E764150-494C-4FE5-B99A-C146FB209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57" y="4536887"/>
            <a:ext cx="2364544" cy="4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Netherlands Organisation for Health Research and Development (ZonMw)">
            <a:extLst>
              <a:ext uri="{FF2B5EF4-FFF2-40B4-BE49-F238E27FC236}">
                <a16:creationId xmlns:a16="http://schemas.microsoft.com/office/drawing/2014/main" id="{9847AE70-A501-416B-8EBE-F52E4FFD2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09" y="1514795"/>
            <a:ext cx="21431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llekeur van de zorgverzekeraar - reactie Zorginstituut Nederland - Radar  - het consumentenprogramma van AVROTROS">
            <a:extLst>
              <a:ext uri="{FF2B5EF4-FFF2-40B4-BE49-F238E27FC236}">
                <a16:creationId xmlns:a16="http://schemas.microsoft.com/office/drawing/2014/main" id="{AC8E65F5-25FC-4506-8807-1C950DA6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10" y="592779"/>
            <a:ext cx="2289449" cy="128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VU Richtlijnen by Synappz BV">
            <a:extLst>
              <a:ext uri="{FF2B5EF4-FFF2-40B4-BE49-F238E27FC236}">
                <a16:creationId xmlns:a16="http://schemas.microsoft.com/office/drawing/2014/main" id="{E2BC6609-69BA-4363-BE02-7ED8DE4B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34" y="2481652"/>
            <a:ext cx="1149001" cy="114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E46A3DF2-6581-431B-9E83-6522330C1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9"/>
          <a:stretch/>
        </p:blipFill>
        <p:spPr bwMode="auto">
          <a:xfrm>
            <a:off x="6644945" y="3422038"/>
            <a:ext cx="2505213" cy="83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711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010D9F1C-6723-4403-8A0F-7B7B87DEFB83}" vid="{734C3750-47CD-4789-BCDB-5284B5D107A1}"/>
    </a:ext>
  </a:extLst>
</a:theme>
</file>

<file path=ppt/theme/theme2.xml><?xml version="1.0" encoding="utf-8"?>
<a:theme xmlns:a="http://schemas.openxmlformats.org/drawingml/2006/main" name="Radboudumc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2542</TotalTime>
  <Words>1056</Words>
  <Application>Microsoft Office PowerPoint</Application>
  <PresentationFormat>Diavoorstelling (16:9)</PresentationFormat>
  <Paragraphs>199</Paragraphs>
  <Slides>25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Default Theme</vt:lpstr>
      <vt:lpstr>Radboudumc</vt:lpstr>
      <vt:lpstr>GETSBI studie</vt:lpstr>
      <vt:lpstr>Agenda</vt:lpstr>
      <vt:lpstr>Korte intro blaaspijnsyndroom /IC &amp; GAG therapie</vt:lpstr>
      <vt:lpstr>Hoe werkt GAG therapie</vt:lpstr>
      <vt:lpstr>PowerPoint-presentatie</vt:lpstr>
      <vt:lpstr>Normale blaas</vt:lpstr>
      <vt:lpstr>GAG therapie verbetert barriere door het slijm op het slijmvlies te repareren</vt:lpstr>
      <vt:lpstr>Problemen met vergoeding GAG therapie in NL</vt:lpstr>
      <vt:lpstr>Funding &amp; betrokken instellingen</vt:lpstr>
      <vt:lpstr>PowerPoint-presentatie</vt:lpstr>
      <vt:lpstr>Het centrale onderzoeksteam Radboudumc</vt:lpstr>
      <vt:lpstr>GETSBI study samengevat</vt:lpstr>
      <vt:lpstr>Studie opzet </vt:lpstr>
      <vt:lpstr>Verloop: tegenslagen</vt:lpstr>
      <vt:lpstr>Wat ging wel goed: </vt:lpstr>
      <vt:lpstr>Schematisch nieuwe protocol </vt:lpstr>
      <vt:lpstr>We zijn er!!!!</vt:lpstr>
      <vt:lpstr>Maar dan zijn we er nog niet helemaal</vt:lpstr>
      <vt:lpstr>Nevenstudie</vt:lpstr>
      <vt:lpstr>Uitgangssituatie; </vt:lpstr>
      <vt:lpstr>Schematisch (totaal 11 spoelingen / pt) </vt:lpstr>
      <vt:lpstr>PowerPoint-presentatie</vt:lpstr>
      <vt:lpstr>En verder nog nieuws / updates BPS/IC medisch gebied</vt:lpstr>
      <vt:lpstr> Bedankt voor jullie tijd en inzet!       Vragen?</vt:lpstr>
      <vt:lpstr>Studie  opzet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GETSBI studie</dc:title>
  <dc:creator>Ginkel, Charlotte van</dc:creator>
  <cp:lastModifiedBy>Liesbeth Arts</cp:lastModifiedBy>
  <cp:revision>103</cp:revision>
  <dcterms:created xsi:type="dcterms:W3CDTF">2022-03-17T09:52:19Z</dcterms:created>
  <dcterms:modified xsi:type="dcterms:W3CDTF">2025-04-20T08:59:18Z</dcterms:modified>
</cp:coreProperties>
</file>