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3" r:id="rId4"/>
    <p:sldId id="260" r:id="rId5"/>
    <p:sldId id="266" r:id="rId6"/>
    <p:sldId id="262" r:id="rId7"/>
    <p:sldId id="268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D7EC6-0443-4074-8508-A820460F11B3}" v="7" dt="2025-04-09T16:36:24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974AD-B376-4A73-A576-5821546434E0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A452-3B65-471A-AEA9-4E7ABA271A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81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A452-3B65-471A-AEA9-4E7ABA271AE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6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D2CB0-0428-F452-472F-582832E1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25202A-1A81-7B25-85EF-FF06C3EF7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34AD7-7682-9F29-B00E-571876C2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56AD2D-45DF-3A94-A4DF-7BE88C21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56BD9A-49B6-C449-7749-35701B7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31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ED3F3-A1E2-A6CC-6251-36300B78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1B3C0F-7519-4186-DB89-5F011F760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08D14A-F4DE-B203-88AE-F6EE76C8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CCD8CE-0E41-2A8A-2C0F-61BBCB94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7BF6A-E2B0-551E-89EE-A5498B7A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4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77038F-E04A-ADBD-5E44-81D2655EE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93321F-721D-4E10-F4F3-87668478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6E2F2F-E6D4-9F59-69D1-ADD00CBE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46167E-66CD-D47A-F39E-9C37D767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D22115-DBAB-6670-2BA3-D2A226BA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70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CDD7-C775-3ACB-7957-FA0AB579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4EBC1-E709-89D6-21B1-21976743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4D4B0C-766D-3CC6-2FDB-EEF7BDE1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14DD2-E4ED-A87F-3DF1-F9492DFA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5E8EAD-58E0-7786-B4A6-07243ACE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33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C9DF9-97D2-89FD-AA44-F2F2CA8D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7A755F-94EB-9D41-ADE4-1AA1A3CF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939763-0A32-5507-C3E8-C3FBFE07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75C59-FDE0-B2AF-7F7B-1AF8D5FE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45A46-E38B-EA0A-6DE4-3AE45C3A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0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DCEEC-2836-EB4E-EB5B-D13CE7F0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E3199-605A-F5CF-07E6-6E20DBC83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57E884-AABB-B2ED-83BE-4773E282B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174728-A1E2-E623-C745-9E20D0F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7325CC-FFCB-6D85-0DAA-DF1902B4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56954-8C3A-2A09-87FD-F0505708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2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3C5A2-C6FB-A0F4-7BB4-30DD74EF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664873-BC1D-8A5B-78A0-D23D7852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379C16-3F8A-98EE-0547-0098957A7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1F8CA6-2264-BEE3-8819-02AF0358B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4477E-C976-36AC-5BF4-E618D84F6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C06839-C951-F0C1-8BA6-4E4C2CF0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6F6596-64E9-598A-A770-C279A811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DD8FCD0-DEA6-C3F9-72E3-E359C2C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7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C9D65-B404-8ACA-8BD3-6155E739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9116D4-92E3-4732-AF5D-7E2613CF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5E2735-53BB-EAF0-E340-35092D25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C59D36-92E6-0F47-EE4D-EE0CBF4B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74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05A252-B874-02D0-7B2B-41C5FF6E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5D140-6D8F-6F31-ED9F-4F3D1075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FDCB71-0F79-A343-BF8C-AC2BA280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5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D67D2-DF0C-2DFC-5319-24F6D22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0B4C7-10EB-F58F-2D9C-D00D3B77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40424A-72FC-F51D-34B7-5E3C2627D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4166D-88BC-498D-B164-8652BC9B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A303C7-A3F7-0AD1-D247-54849B73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281C53-BE97-AFCF-72FB-F5D54B05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BFCC8-3D09-F004-8973-70EA567D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89131C-63EC-4E35-6B25-9E5FF2733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203A43-C0C6-7F9A-557F-D51D9BD3C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26B425-0191-E35C-23B8-CAB468E3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3C5241-D886-1D3D-B338-D19ED886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3B69A8-7CA8-B6D0-BD24-85A06949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37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7EE2E8-6286-7DFC-2BC8-3BB6DD6D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8B4B7C-0D3E-1B7F-F193-814D99EC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BD3FA-A369-FAE3-16F2-5462F0B9C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A845-66BD-4539-94D5-E8EE48C73232}" type="datetimeFigureOut">
              <a:rPr lang="nl-NL" smtClean="0"/>
              <a:t>12-4-2025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B611B5-00B9-2E01-79C9-B577283B7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8393C2-4514-105E-28C8-775A3F0F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DB6D-0B00-443A-9D7E-5FE62BFC25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83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93C6E1-7426-F15B-03E8-88BFB3A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330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nl-NL" dirty="0"/>
              <a:t>Nieuw, de ICP-cursus: ‘Gezond Ziek’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BE6C455-AA69-8DE3-D262-40A11CE5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31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  </a:t>
            </a:r>
          </a:p>
          <a:p>
            <a:r>
              <a:rPr lang="nl-NL" dirty="0"/>
              <a:t>Het is de bedoeling van de cursus dat we als                                                    ICP naast jou als patiënt gaan staan.</a:t>
            </a:r>
          </a:p>
          <a:p>
            <a:r>
              <a:rPr lang="nl-NL" dirty="0"/>
              <a:t>Dat willen we doen door gebruik  te maken                                           van allerlei manieren en methodieken die                                                         helpen je aandoening te verlichten.</a:t>
            </a:r>
          </a:p>
          <a:p>
            <a:r>
              <a:rPr lang="nl-NL" dirty="0"/>
              <a:t>Vanuit de status quo - zowel lichamelijk                                                            als mentaal legt de IC een zware claim                                                                         op je leven - gaan we toch proberen te                                         ontdekken hoeveel meer je nog kunt en                                                   wil om de kwaliteit van je leven te verhogen. 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4C6EDB-A0EF-2BFD-B94A-94864FA6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44" y="2110739"/>
            <a:ext cx="2912805" cy="16709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F449FC-E307-8AC9-3D97-2FE00842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45" y="4041981"/>
            <a:ext cx="2912805" cy="19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07DA4-4B5B-8ECD-D99F-E541166183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NL" dirty="0"/>
              <a:t>Een nieuwe balans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62594F-EC42-6996-156E-E32F0F94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 bijna altijd late diagnose geeft vaak</a:t>
            </a:r>
          </a:p>
          <a:p>
            <a:pPr marL="0" indent="0">
              <a:buNone/>
            </a:pPr>
            <a:r>
              <a:rPr lang="nl-NL" dirty="0"/>
              <a:t>   een schok, maar ook opluchting </a:t>
            </a:r>
          </a:p>
          <a:p>
            <a:pPr marL="0" indent="0">
              <a:buNone/>
            </a:pPr>
            <a:r>
              <a:rPr lang="nl-NL" dirty="0"/>
              <a:t>   omdat je weet wat je hebt.</a:t>
            </a:r>
          </a:p>
          <a:p>
            <a:r>
              <a:rPr lang="nl-NL" dirty="0"/>
              <a:t>Trauma: een levenslange ziekte </a:t>
            </a:r>
          </a:p>
          <a:p>
            <a:pPr marL="0" indent="0">
              <a:buNone/>
            </a:pPr>
            <a:r>
              <a:rPr lang="nl-NL" dirty="0"/>
              <a:t>   waaraan je niet dood gaat maar </a:t>
            </a:r>
          </a:p>
          <a:p>
            <a:pPr marL="0" indent="0">
              <a:buNone/>
            </a:pPr>
            <a:r>
              <a:rPr lang="nl-NL" dirty="0"/>
              <a:t>   die niet is te genezen. </a:t>
            </a:r>
          </a:p>
          <a:p>
            <a:r>
              <a:rPr lang="nl-NL" dirty="0"/>
              <a:t>Jouw verwachtingen en perspectief </a:t>
            </a:r>
          </a:p>
          <a:p>
            <a:pPr marL="0" indent="0">
              <a:buNone/>
            </a:pPr>
            <a:r>
              <a:rPr lang="nl-NL" dirty="0"/>
              <a:t>   voor het leven moet je volledig resetten.</a:t>
            </a:r>
          </a:p>
          <a:p>
            <a:pPr marL="0" indent="0">
              <a:buNone/>
            </a:pPr>
            <a:endParaRPr lang="nl-NL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 i="1" dirty="0">
                <a:solidFill>
                  <a:srgbClr val="FF0000"/>
                </a:solidFill>
              </a:rPr>
              <a:t>IC dwingt je een nieuwe balans in je leven te vinden.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1D009B-05B1-CD4F-D42E-CBC308FB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44" y="1825625"/>
            <a:ext cx="2819792" cy="41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B397E-7C99-0A34-46EB-DC242C5C3A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/>
              <a:t>Lichaam en geest: communicerende vaten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73F30-D26A-DCE3-1404-BC73DEF8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69" y="1726072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Jouw geest kan meer dan je denkt. Hoewel pijn je                                    energie als het ware opvreet, kun je wel invloed                                   uitoefenen op je welzijn.</a:t>
            </a:r>
          </a:p>
          <a:p>
            <a:r>
              <a:rPr lang="nl-NL" dirty="0"/>
              <a:t>Mentaal gezien ontken je liefst dat je ziek bent,                                                     boos op wat je overkomt (maar boos op wie?),                                            soms wanhopig (niks helpt echt)  Een depressie                                                        kan op de loer liggen. </a:t>
            </a:r>
          </a:p>
          <a:p>
            <a:r>
              <a:rPr lang="nl-NL" dirty="0"/>
              <a:t>Pas als je tegen jezelf kunt zeggen: het is wat                                                       het is, maar ik leg me daar niet bij neer, kun je                                                     gaan proberen je te richten op alles wat je nog                                              </a:t>
            </a:r>
            <a:r>
              <a:rPr lang="nl-NL" i="1" dirty="0"/>
              <a:t>wel</a:t>
            </a:r>
            <a:r>
              <a:rPr lang="nl-NL" dirty="0"/>
              <a:t> kan en vooral </a:t>
            </a:r>
            <a:r>
              <a:rPr lang="nl-NL" i="1" dirty="0"/>
              <a:t>wil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C53470-D8DA-41C9-A43D-86251160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9" y="1828340"/>
            <a:ext cx="2401094" cy="48021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31962A-F374-9D84-C105-A0127942E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79" y="3370059"/>
            <a:ext cx="580103" cy="11602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1E903D7-AADB-6AE8-9FFA-F9DC14E5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52" y="5179142"/>
            <a:ext cx="839429" cy="16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90950-EBC7-FD4B-4435-2B9D526B18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nl-NL" dirty="0"/>
              <a:t>weerbaarheid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69504-4A02-7485-9C15-80ECEEF0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Als medische behandelingen weinig kunnen uitrichten, kun je er als IC-patiënt moeite voor doen om mentaal weerbaarder te worden. We weten dat dit helpt om je aandoening beter te ‘verdragen’. 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Ook een reden om deze nieuwe ICP-cursus te ontwikkelen </a:t>
            </a:r>
          </a:p>
          <a:p>
            <a:r>
              <a:rPr lang="nl-NL" dirty="0"/>
              <a:t>Vier kenmerken (bron ± 50 patiënten interviews):</a:t>
            </a:r>
          </a:p>
          <a:p>
            <a:r>
              <a:rPr lang="nl-NL" dirty="0"/>
              <a:t>1. gevoel van erkenning en gehoord worden helpen.</a:t>
            </a:r>
          </a:p>
          <a:p>
            <a:r>
              <a:rPr lang="nl-NL" dirty="0"/>
              <a:t>2. alles aanpakken om zo min mogelijk te lijden.</a:t>
            </a:r>
          </a:p>
          <a:p>
            <a:r>
              <a:rPr lang="nl-NL" dirty="0"/>
              <a:t>3. zo actief mogelijk blijven: ‘ik ben niet mijn ziekte’.</a:t>
            </a:r>
          </a:p>
          <a:p>
            <a:r>
              <a:rPr lang="nl-NL" dirty="0"/>
              <a:t>4. bewust zoeken naar dingen die van de pijn afleiden.</a:t>
            </a:r>
          </a:p>
          <a:p>
            <a:pPr marL="0" indent="0">
              <a:buNone/>
            </a:pPr>
            <a:r>
              <a:rPr lang="nl-NL" dirty="0"/>
              <a:t>   Er is natuurlijk meer wat je nodig hebt om weerbaarder te zijn/worden.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04F17A-9AEF-0C7F-897B-40ABBF7D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31" y="2593258"/>
            <a:ext cx="2055424" cy="2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3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AB2C-7B5E-6CC3-5FBA-F6190F729B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Hoe de kwaliteit van het leven beïnvloeden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BD988B-6FBC-1ABE-CAAC-4ABA2E51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Deelgenotencontact: ervaringen/</a:t>
            </a:r>
          </a:p>
          <a:p>
            <a:pPr marL="0" indent="0">
              <a:buNone/>
            </a:pPr>
            <a:r>
              <a:rPr lang="nl-NL" dirty="0"/>
              <a:t>   verhalen delen (erkenning)</a:t>
            </a:r>
          </a:p>
          <a:p>
            <a:r>
              <a:rPr lang="nl-NL" dirty="0"/>
              <a:t>Themagesprekken: met welke </a:t>
            </a:r>
          </a:p>
          <a:p>
            <a:pPr marL="0" indent="0">
              <a:buNone/>
            </a:pPr>
            <a:r>
              <a:rPr lang="nl-NL" dirty="0"/>
              <a:t>   dilemma’s hebben we te maken en </a:t>
            </a:r>
          </a:p>
          <a:p>
            <a:pPr marL="0" indent="0">
              <a:buNone/>
            </a:pPr>
            <a:r>
              <a:rPr lang="nl-NL" dirty="0"/>
              <a:t>   hoe kunnen we daar keuzes in </a:t>
            </a:r>
          </a:p>
          <a:p>
            <a:pPr marL="0" indent="0">
              <a:buNone/>
            </a:pPr>
            <a:r>
              <a:rPr lang="nl-NL" dirty="0"/>
              <a:t>   maken (leren van elkaar)</a:t>
            </a:r>
          </a:p>
          <a:p>
            <a:r>
              <a:rPr lang="nl-NL" dirty="0"/>
              <a:t>Kenniselementen helpen bij bewust-</a:t>
            </a:r>
          </a:p>
          <a:p>
            <a:pPr marL="0" indent="0">
              <a:buNone/>
            </a:pPr>
            <a:r>
              <a:rPr lang="nl-NL" dirty="0"/>
              <a:t>   wording (</a:t>
            </a:r>
            <a:r>
              <a:rPr lang="nl-NL" dirty="0">
                <a:highlight>
                  <a:srgbClr val="FFFF00"/>
                </a:highlight>
              </a:rPr>
              <a:t>stress</a:t>
            </a:r>
            <a:r>
              <a:rPr lang="nl-NL" dirty="0"/>
              <a:t>, rouwverwerking)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51B904-FE65-924A-A03A-5C809CDF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9" y="1690688"/>
            <a:ext cx="3550203" cy="50188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9961F6C-4F18-E085-302E-9D8E13CD9C64}"/>
              </a:ext>
            </a:extLst>
          </p:cNvPr>
          <p:cNvSpPr txBox="1"/>
          <p:nvPr/>
        </p:nvSpPr>
        <p:spPr>
          <a:xfrm rot="10800000" flipV="1">
            <a:off x="9665110" y="3729835"/>
            <a:ext cx="1799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Stress !</a:t>
            </a:r>
          </a:p>
        </p:txBody>
      </p:sp>
    </p:spTree>
    <p:extLst>
      <p:ext uri="{BB962C8B-B14F-4D97-AF65-F5344CB8AC3E}">
        <p14:creationId xmlns:p14="http://schemas.microsoft.com/office/powerpoint/2010/main" val="41304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D18CE-BAE5-A629-ECE0-5DCFC8749D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Hoe de kwaliteit van het leven te</a:t>
            </a:r>
            <a:b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beïnvloeden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CE0459-2C4B-0D08-31CC-B7325E7B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Eenvoudige praktische technieken/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oefeningen (ademhalingsoefeningen,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yoga, massage, meditatie) begeleid door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deskundigen.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Creatieve activiteiten: werken met klei,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papier, dagboekje maken, korte schrijf-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cursus, tekenen, een kunstenaar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 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uitnodigen met een workshop.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Verdiepende gesprekken via 1 op 1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gesprekken of simulatiespel.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A148E5-0893-63CB-D3C8-9067135CC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5" y="1825625"/>
            <a:ext cx="1965581" cy="39311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005102-D1BF-225B-D6CF-39CFB2FD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48" y="2245801"/>
            <a:ext cx="1965581" cy="39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AE4D6-2FC5-F5E2-881B-9D116FE160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66FF"/>
          </a:solidFill>
        </p:spPr>
        <p:txBody>
          <a:bodyPr/>
          <a:lstStyle/>
          <a:p>
            <a:pPr algn="ctr"/>
            <a:r>
              <a:rPr lang="nl-NL" dirty="0"/>
              <a:t>Waar hebt u behoefte aan in de cursus?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CE3EF-FC8E-D4F3-3C7A-F9F33510B22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nl-NL" dirty="0"/>
              <a:t>Vooraf: de cursus is niet medisch-technisch. Het gaat niet over behandelingen, maar over het activeren en stimuleren van eigen kracht. </a:t>
            </a:r>
          </a:p>
          <a:p>
            <a:r>
              <a:rPr lang="nl-NL"/>
              <a:t>Aan </a:t>
            </a:r>
            <a:r>
              <a:rPr lang="nl-NL" dirty="0"/>
              <a:t>het einde van de cursus hopen we dat iedereen vol goede moed aan de slag gaat met dingen die uit de cursus </a:t>
            </a:r>
            <a:r>
              <a:rPr lang="nl-NL"/>
              <a:t>zijn meegenomen.</a:t>
            </a:r>
            <a:endParaRPr lang="nl-NL" dirty="0"/>
          </a:p>
          <a:p>
            <a:pPr algn="ctr"/>
            <a:r>
              <a:rPr lang="nl-NL" sz="6000" dirty="0">
                <a:solidFill>
                  <a:srgbClr val="FF0000"/>
                </a:solidFill>
              </a:rPr>
              <a:t>Wat zou u graag nog meer in de cursus hebben?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29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7BA56AB-551E-429F-2066-7A5A2B842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3" y="511277"/>
            <a:ext cx="3333135" cy="222209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08E3C1-CFCD-6A90-8567-EF59067E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735" y="116758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372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579</Words>
  <Application>Microsoft Office PowerPoint</Application>
  <PresentationFormat>Breedbeeld</PresentationFormat>
  <Paragraphs>64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Nieuw, de ICP-cursus: ‘Gezond Ziek’</vt:lpstr>
      <vt:lpstr>Een nieuwe balans</vt:lpstr>
      <vt:lpstr>Lichaam en geest: communicerende vaten</vt:lpstr>
      <vt:lpstr>weerbaarheid</vt:lpstr>
      <vt:lpstr>Hoe de kwaliteit van het leven beïnvloeden</vt:lpstr>
      <vt:lpstr>Hoe de kwaliteit van het leven te beïnvloeden</vt:lpstr>
      <vt:lpstr>Waar hebt u behoefte aan in de cursus?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Harold Drost</dc:creator>
  <cp:lastModifiedBy>Harold Drost</cp:lastModifiedBy>
  <cp:revision>4</cp:revision>
  <dcterms:created xsi:type="dcterms:W3CDTF">2025-04-04T19:08:49Z</dcterms:created>
  <dcterms:modified xsi:type="dcterms:W3CDTF">2025-04-12T09:16:20Z</dcterms:modified>
</cp:coreProperties>
</file>